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4"/>
  </p:sldMasterIdLst>
  <p:notesMasterIdLst>
    <p:notesMasterId r:id="rId42"/>
  </p:notesMasterIdLst>
  <p:handoutMasterIdLst>
    <p:handoutMasterId r:id="rId43"/>
  </p:handoutMasterIdLst>
  <p:sldIdLst>
    <p:sldId id="319" r:id="rId5"/>
    <p:sldId id="344" r:id="rId6"/>
    <p:sldId id="345" r:id="rId7"/>
    <p:sldId id="355" r:id="rId8"/>
    <p:sldId id="357" r:id="rId9"/>
    <p:sldId id="354" r:id="rId10"/>
    <p:sldId id="356" r:id="rId11"/>
    <p:sldId id="346" r:id="rId12"/>
    <p:sldId id="358" r:id="rId13"/>
    <p:sldId id="347" r:id="rId14"/>
    <p:sldId id="353" r:id="rId15"/>
    <p:sldId id="364" r:id="rId16"/>
    <p:sldId id="360" r:id="rId17"/>
    <p:sldId id="349" r:id="rId18"/>
    <p:sldId id="361" r:id="rId19"/>
    <p:sldId id="348" r:id="rId20"/>
    <p:sldId id="362" r:id="rId21"/>
    <p:sldId id="366" r:id="rId22"/>
    <p:sldId id="367" r:id="rId23"/>
    <p:sldId id="368" r:id="rId24"/>
    <p:sldId id="350" r:id="rId25"/>
    <p:sldId id="351" r:id="rId26"/>
    <p:sldId id="363" r:id="rId27"/>
    <p:sldId id="352" r:id="rId28"/>
    <p:sldId id="365" r:id="rId29"/>
    <p:sldId id="341" r:id="rId30"/>
    <p:sldId id="259" r:id="rId31"/>
    <p:sldId id="321" r:id="rId32"/>
    <p:sldId id="312" r:id="rId33"/>
    <p:sldId id="313" r:id="rId34"/>
    <p:sldId id="309" r:id="rId35"/>
    <p:sldId id="310" r:id="rId36"/>
    <p:sldId id="311" r:id="rId37"/>
    <p:sldId id="316" r:id="rId38"/>
    <p:sldId id="317" r:id="rId39"/>
    <p:sldId id="306" r:id="rId40"/>
    <p:sldId id="318" r:id="rId41"/>
  </p:sldIdLst>
  <p:sldSz cx="12190413" cy="6858000"/>
  <p:notesSz cx="6731000" cy="9867900"/>
  <p:defaultTextStyle>
    <a:defPPr>
      <a:defRPr lang="de-DE"/>
    </a:defPPr>
    <a:lvl1pPr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CE26A97A-68FC-471F-8043-0CBAAB0C4FC9}">
          <p14:sldIdLst>
            <p14:sldId id="319"/>
            <p14:sldId id="344"/>
            <p14:sldId id="345"/>
            <p14:sldId id="355"/>
            <p14:sldId id="357"/>
            <p14:sldId id="354"/>
            <p14:sldId id="356"/>
            <p14:sldId id="346"/>
            <p14:sldId id="358"/>
            <p14:sldId id="347"/>
            <p14:sldId id="353"/>
            <p14:sldId id="364"/>
            <p14:sldId id="360"/>
            <p14:sldId id="349"/>
            <p14:sldId id="361"/>
            <p14:sldId id="348"/>
            <p14:sldId id="362"/>
            <p14:sldId id="366"/>
            <p14:sldId id="367"/>
            <p14:sldId id="368"/>
            <p14:sldId id="350"/>
            <p14:sldId id="351"/>
            <p14:sldId id="363"/>
            <p14:sldId id="352"/>
          </p14:sldIdLst>
        </p14:section>
        <p14:section name="Beispielfolien" id="{4CCF9EBE-BDB8-45C9-AFA0-91F86AC828CF}">
          <p14:sldIdLst>
            <p14:sldId id="365"/>
            <p14:sldId id="341"/>
            <p14:sldId id="259"/>
            <p14:sldId id="321"/>
            <p14:sldId id="312"/>
            <p14:sldId id="313"/>
            <p14:sldId id="309"/>
            <p14:sldId id="310"/>
            <p14:sldId id="311"/>
            <p14:sldId id="316"/>
            <p14:sldId id="317"/>
            <p14:sldId id="306"/>
            <p14:sldId id="31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793">
          <p15:clr>
            <a:srgbClr val="A4A3A4"/>
          </p15:clr>
        </p15:guide>
        <p15:guide id="2" orient="horz" pos="255">
          <p15:clr>
            <a:srgbClr val="A4A3A4"/>
          </p15:clr>
        </p15:guide>
        <p15:guide id="3" orient="horz" pos="1706">
          <p15:clr>
            <a:srgbClr val="A4A3A4"/>
          </p15:clr>
        </p15:guide>
        <p15:guide id="4" pos="7377">
          <p15:clr>
            <a:srgbClr val="A4A3A4"/>
          </p15:clr>
        </p15:guide>
        <p15:guide id="5" pos="3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86">
          <p15:clr>
            <a:srgbClr val="A4A3A4"/>
          </p15:clr>
        </p15:guide>
        <p15:guide id="2" orient="horz" pos="5830">
          <p15:clr>
            <a:srgbClr val="A4A3A4"/>
          </p15:clr>
        </p15:guide>
        <p15:guide id="3" orient="horz" pos="2201">
          <p15:clr>
            <a:srgbClr val="A4A3A4"/>
          </p15:clr>
        </p15:guide>
        <p15:guide id="4" orient="horz" pos="2065">
          <p15:clr>
            <a:srgbClr val="A4A3A4"/>
          </p15:clr>
        </p15:guide>
        <p15:guide id="5" pos="306">
          <p15:clr>
            <a:srgbClr val="A4A3A4"/>
          </p15:clr>
        </p15:guide>
        <p15:guide id="6" pos="393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9724"/>
    <a:srgbClr val="E1E3E3"/>
    <a:srgbClr val="FEEFD6"/>
    <a:srgbClr val="B1C800"/>
    <a:srgbClr val="E2001A"/>
    <a:srgbClr val="1F82C0"/>
    <a:srgbClr val="F29400"/>
    <a:srgbClr val="FFFFFF"/>
    <a:srgbClr val="A8AFA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5" autoAdjust="0"/>
    <p:restoredTop sz="95996" autoAdjust="0"/>
  </p:normalViewPr>
  <p:slideViewPr>
    <p:cSldViewPr showGuides="1">
      <p:cViewPr varScale="1">
        <p:scale>
          <a:sx n="82" d="100"/>
          <a:sy n="82" d="100"/>
        </p:scale>
        <p:origin x="782" y="48"/>
      </p:cViewPr>
      <p:guideLst>
        <p:guide orient="horz" pos="3793"/>
        <p:guide orient="horz" pos="255"/>
        <p:guide orient="horz" pos="1706"/>
        <p:guide pos="7377"/>
        <p:guide pos="3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82" d="100"/>
          <a:sy n="82" d="100"/>
        </p:scale>
        <p:origin x="-1464" y="-72"/>
      </p:cViewPr>
      <p:guideLst>
        <p:guide orient="horz" pos="386"/>
        <p:guide orient="horz" pos="5830"/>
        <p:guide orient="horz" pos="2201"/>
        <p:guide orient="horz" pos="2065"/>
        <p:guide pos="306"/>
        <p:guide pos="393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2.xml"/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3.xml"/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algn="l">
              <a:defRPr sz="1400">
                <a:latin typeface="+mj-lt"/>
              </a:defRPr>
            </a:pPr>
            <a:r>
              <a:rPr lang="de-DE" sz="1400">
                <a:latin typeface="+mj-lt"/>
              </a:rPr>
              <a:t>Balkendiagramm</a:t>
            </a:r>
          </a:p>
        </c:rich>
      </c:tx>
      <c:layout>
        <c:manualLayout>
          <c:xMode val="edge"/>
          <c:yMode val="edge"/>
          <c:x val="2.1974282432179311E-2"/>
          <c:y val="2.3003856919632616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1849931398003917"/>
          <c:y val="0.14741638309331234"/>
          <c:w val="0.84447782331609555"/>
          <c:h val="0.4607512540422787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ccc</c:v>
                </c:pt>
              </c:strCache>
            </c:strRef>
          </c:tx>
          <c:spPr>
            <a:solidFill>
              <a:srgbClr val="006E92"/>
            </a:solidFill>
          </c:spPr>
          <c:invertIfNegative val="0"/>
          <c:cat>
            <c:strRef>
              <c:f>Tabelle1!$A$2:$A$9</c:f>
              <c:strCache>
                <c:ptCount val="8"/>
                <c:pt idx="0">
                  <c:v>x</c:v>
                </c:pt>
                <c:pt idx="1">
                  <c:v>x</c:v>
                </c:pt>
                <c:pt idx="2">
                  <c:v>x</c:v>
                </c:pt>
                <c:pt idx="3">
                  <c:v>x</c:v>
                </c:pt>
                <c:pt idx="4">
                  <c:v>x</c:v>
                </c:pt>
                <c:pt idx="5">
                  <c:v>x</c:v>
                </c:pt>
                <c:pt idx="6">
                  <c:v>x</c:v>
                </c:pt>
                <c:pt idx="7">
                  <c:v>x</c:v>
                </c:pt>
              </c:strCache>
            </c:strRef>
          </c:cat>
          <c:val>
            <c:numRef>
              <c:f>Tabelle1!$B$2:$B$9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4.3</c:v>
                </c:pt>
                <c:pt idx="4">
                  <c:v>2.5</c:v>
                </c:pt>
                <c:pt idx="5">
                  <c:v>3</c:v>
                </c:pt>
                <c:pt idx="6">
                  <c:v>4.5</c:v>
                </c:pt>
                <c:pt idx="7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29-4839-B7C2-B74B488DCAD4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bbb</c:v>
                </c:pt>
              </c:strCache>
            </c:strRef>
          </c:tx>
          <c:spPr>
            <a:solidFill>
              <a:srgbClr val="4C99B2"/>
            </a:solidFill>
          </c:spPr>
          <c:invertIfNegative val="0"/>
          <c:cat>
            <c:strRef>
              <c:f>Tabelle1!$A$2:$A$9</c:f>
              <c:strCache>
                <c:ptCount val="8"/>
                <c:pt idx="0">
                  <c:v>x</c:v>
                </c:pt>
                <c:pt idx="1">
                  <c:v>x</c:v>
                </c:pt>
                <c:pt idx="2">
                  <c:v>x</c:v>
                </c:pt>
                <c:pt idx="3">
                  <c:v>x</c:v>
                </c:pt>
                <c:pt idx="4">
                  <c:v>x</c:v>
                </c:pt>
                <c:pt idx="5">
                  <c:v>x</c:v>
                </c:pt>
                <c:pt idx="6">
                  <c:v>x</c:v>
                </c:pt>
                <c:pt idx="7">
                  <c:v>x</c:v>
                </c:pt>
              </c:strCache>
            </c:strRef>
          </c:cat>
          <c:val>
            <c:numRef>
              <c:f>Tabelle1!$C$2:$C$9</c:f>
              <c:numCache>
                <c:formatCode>General</c:formatCode>
                <c:ptCount val="8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2.4</c:v>
                </c:pt>
                <c:pt idx="4">
                  <c:v>4.4000000000000004</c:v>
                </c:pt>
                <c:pt idx="5">
                  <c:v>3</c:v>
                </c:pt>
                <c:pt idx="6">
                  <c:v>2.8</c:v>
                </c:pt>
                <c:pt idx="7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629-4839-B7C2-B74B488DCAD4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aaa</c:v>
                </c:pt>
              </c:strCache>
            </c:strRef>
          </c:tx>
          <c:spPr>
            <a:solidFill>
              <a:srgbClr val="99C5D3"/>
            </a:solidFill>
          </c:spPr>
          <c:invertIfNegative val="0"/>
          <c:cat>
            <c:strRef>
              <c:f>Tabelle1!$A$2:$A$9</c:f>
              <c:strCache>
                <c:ptCount val="8"/>
                <c:pt idx="0">
                  <c:v>x</c:v>
                </c:pt>
                <c:pt idx="1">
                  <c:v>x</c:v>
                </c:pt>
                <c:pt idx="2">
                  <c:v>x</c:v>
                </c:pt>
                <c:pt idx="3">
                  <c:v>x</c:v>
                </c:pt>
                <c:pt idx="4">
                  <c:v>x</c:v>
                </c:pt>
                <c:pt idx="5">
                  <c:v>x</c:v>
                </c:pt>
                <c:pt idx="6">
                  <c:v>x</c:v>
                </c:pt>
                <c:pt idx="7">
                  <c:v>x</c:v>
                </c:pt>
              </c:strCache>
            </c:strRef>
          </c:cat>
          <c:val>
            <c:numRef>
              <c:f>Tabelle1!$D$2:$D$9</c:f>
              <c:numCache>
                <c:formatCode>General</c:formatCode>
                <c:ptCount val="8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2</c:v>
                </c:pt>
                <c:pt idx="4">
                  <c:v>2</c:v>
                </c:pt>
                <c:pt idx="5">
                  <c:v>3</c:v>
                </c:pt>
                <c:pt idx="6">
                  <c:v>5</c:v>
                </c:pt>
                <c:pt idx="7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629-4839-B7C2-B74B488DCA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286055040"/>
        <c:axId val="286263936"/>
      </c:barChart>
      <c:catAx>
        <c:axId val="28605504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>
            <a:solidFill>
              <a:schemeClr val="tx1"/>
            </a:solidFill>
          </a:ln>
        </c:spPr>
        <c:txPr>
          <a:bodyPr rot="0" vert="horz"/>
          <a:lstStyle/>
          <a:p>
            <a:pPr>
              <a:defRPr sz="1400"/>
            </a:pPr>
            <a:endParaRPr lang="de-DE"/>
          </a:p>
        </c:txPr>
        <c:crossAx val="286263936"/>
        <c:crosses val="autoZero"/>
        <c:auto val="1"/>
        <c:lblAlgn val="ctr"/>
        <c:lblOffset val="0"/>
        <c:noMultiLvlLbl val="0"/>
      </c:catAx>
      <c:valAx>
        <c:axId val="286263936"/>
        <c:scaling>
          <c:orientation val="minMax"/>
          <c:max val="12"/>
        </c:scaling>
        <c:delete val="0"/>
        <c:axPos val="l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numFmt formatCode="General" sourceLinked="1"/>
        <c:majorTickMark val="none"/>
        <c:minorTickMark val="none"/>
        <c:tickLblPos val="nextTo"/>
        <c:spPr>
          <a:ln w="9525">
            <a:noFill/>
          </a:ln>
        </c:spPr>
        <c:txPr>
          <a:bodyPr/>
          <a:lstStyle/>
          <a:p>
            <a:pPr>
              <a:defRPr sz="1400"/>
            </a:pPr>
            <a:endParaRPr lang="de-DE"/>
          </a:p>
        </c:txPr>
        <c:crossAx val="286055040"/>
        <c:crosses val="autoZero"/>
        <c:crossBetween val="between"/>
      </c:valAx>
      <c:spPr>
        <a:noFill/>
        <a:ln>
          <a:noFill/>
        </a:ln>
      </c:spPr>
    </c:plotArea>
    <c:legend>
      <c:legendPos val="r"/>
      <c:layout>
        <c:manualLayout>
          <c:xMode val="edge"/>
          <c:yMode val="edge"/>
          <c:x val="0.10289516832418009"/>
          <c:y val="0.73959815099707527"/>
          <c:w val="0.13570215090242022"/>
          <c:h val="0.2309324592270221"/>
        </c:manualLayout>
      </c:layout>
      <c:overlay val="0"/>
      <c:txPr>
        <a:bodyPr/>
        <a:lstStyle/>
        <a:p>
          <a:pPr>
            <a:defRPr sz="1400"/>
          </a:pPr>
          <a:endParaRPr lang="de-DE"/>
        </a:p>
      </c:txPr>
    </c:legend>
    <c:plotVisOnly val="1"/>
    <c:dispBlanksAs val="gap"/>
    <c:showDLblsOverMax val="0"/>
  </c:chart>
  <c:spPr>
    <a:solidFill>
      <a:srgbClr val="E1E3E3"/>
    </a:solidFill>
  </c:spPr>
  <c:txPr>
    <a:bodyPr/>
    <a:lstStyle/>
    <a:p>
      <a:pPr>
        <a:defRPr sz="1200" baseline="0">
          <a:latin typeface="+mn-lt"/>
        </a:defRPr>
      </a:pPr>
      <a:endParaRPr lang="de-DE"/>
    </a:p>
  </c:txPr>
  <c:externalData r:id="rId2">
    <c:autoUpdate val="0"/>
  </c:externalData>
  <c:userShapes r:id="rId3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algn="l">
              <a:defRPr sz="1400">
                <a:latin typeface="+mj-lt"/>
              </a:defRPr>
            </a:pPr>
            <a:r>
              <a:rPr lang="de-DE" sz="1400">
                <a:latin typeface="+mj-lt"/>
              </a:rPr>
              <a:t>Balkendiagramm</a:t>
            </a:r>
          </a:p>
        </c:rich>
      </c:tx>
      <c:layout>
        <c:manualLayout>
          <c:xMode val="edge"/>
          <c:yMode val="edge"/>
          <c:x val="2.1974282432179311E-2"/>
          <c:y val="2.3003856919632616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8.6331432976203451E-2"/>
          <c:y val="0.10907662156059131"/>
          <c:w val="0.87853909921614359"/>
          <c:h val="0.49909101557499974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aaa</c:v>
                </c:pt>
              </c:strCache>
            </c:strRef>
          </c:tx>
          <c:spPr>
            <a:solidFill>
              <a:srgbClr val="179C7D"/>
            </a:solidFill>
            <a:ln>
              <a:noFill/>
            </a:ln>
          </c:spPr>
          <c:invertIfNegative val="0"/>
          <c:cat>
            <c:strRef>
              <c:f>Tabelle1!$A$2:$A$5</c:f>
              <c:strCache>
                <c:ptCount val="4"/>
                <c:pt idx="0">
                  <c:v>x</c:v>
                </c:pt>
                <c:pt idx="1">
                  <c:v>x</c:v>
                </c:pt>
                <c:pt idx="2">
                  <c:v>x</c:v>
                </c:pt>
                <c:pt idx="3">
                  <c:v>x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1.3</c:v>
                </c:pt>
                <c:pt idx="1">
                  <c:v>1</c:v>
                </c:pt>
                <c:pt idx="2">
                  <c:v>0.8</c:v>
                </c:pt>
                <c:pt idx="3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02-4536-B11D-0257567287E4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bbb</c:v>
                </c:pt>
              </c:strCache>
            </c:strRef>
          </c:tx>
          <c:spPr>
            <a:solidFill>
              <a:srgbClr val="5CBAA4"/>
            </a:solidFill>
            <a:ln>
              <a:noFill/>
            </a:ln>
          </c:spPr>
          <c:invertIfNegative val="0"/>
          <c:cat>
            <c:strRef>
              <c:f>Tabelle1!$A$2:$A$5</c:f>
              <c:strCache>
                <c:ptCount val="4"/>
                <c:pt idx="0">
                  <c:v>x</c:v>
                </c:pt>
                <c:pt idx="1">
                  <c:v>x</c:v>
                </c:pt>
                <c:pt idx="2">
                  <c:v>x</c:v>
                </c:pt>
                <c:pt idx="3">
                  <c:v>x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0.8</c:v>
                </c:pt>
                <c:pt idx="1">
                  <c:v>1.2</c:v>
                </c:pt>
                <c:pt idx="2">
                  <c:v>1.5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102-4536-B11D-0257567287E4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ccc</c:v>
                </c:pt>
              </c:strCache>
            </c:strRef>
          </c:tx>
          <c:spPr>
            <a:solidFill>
              <a:srgbClr val="A2D7CB"/>
            </a:solidFill>
          </c:spPr>
          <c:invertIfNegative val="0"/>
          <c:cat>
            <c:strRef>
              <c:f>Tabelle1!$A$2:$A$5</c:f>
              <c:strCache>
                <c:ptCount val="4"/>
                <c:pt idx="0">
                  <c:v>x</c:v>
                </c:pt>
                <c:pt idx="1">
                  <c:v>x</c:v>
                </c:pt>
                <c:pt idx="2">
                  <c:v>x</c:v>
                </c:pt>
                <c:pt idx="3">
                  <c:v>x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2.2000000000000002</c:v>
                </c:pt>
                <c:pt idx="2">
                  <c:v>2.5</c:v>
                </c:pt>
                <c:pt idx="3">
                  <c:v>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102-4536-B11D-0257567287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288147328"/>
        <c:axId val="288148864"/>
      </c:barChart>
      <c:catAx>
        <c:axId val="288147328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cmpd="sng">
            <a:solidFill>
              <a:srgbClr val="000000"/>
            </a:solidFill>
            <a:prstDash val="solid"/>
          </a:ln>
        </c:spPr>
        <c:crossAx val="288148864"/>
        <c:crosses val="autoZero"/>
        <c:auto val="1"/>
        <c:lblAlgn val="ctr"/>
        <c:lblOffset val="0"/>
        <c:noMultiLvlLbl val="0"/>
      </c:catAx>
      <c:valAx>
        <c:axId val="288148864"/>
        <c:scaling>
          <c:orientation val="minMax"/>
          <c:max val="5"/>
          <c:min val="0"/>
        </c:scaling>
        <c:delete val="0"/>
        <c:axPos val="b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numFmt formatCode="General" sourceLinked="1"/>
        <c:majorTickMark val="none"/>
        <c:minorTickMark val="none"/>
        <c:tickLblPos val="nextTo"/>
        <c:spPr>
          <a:ln w="9525">
            <a:noFill/>
          </a:ln>
        </c:spPr>
        <c:crossAx val="288147328"/>
        <c:crosses val="autoZero"/>
        <c:crossBetween val="between"/>
        <c:majorUnit val="1"/>
      </c:valAx>
      <c:spPr>
        <a:noFill/>
        <a:ln>
          <a:noFill/>
        </a:ln>
      </c:spPr>
    </c:plotArea>
    <c:legend>
      <c:legendPos val="r"/>
      <c:layout>
        <c:manualLayout>
          <c:xMode val="edge"/>
          <c:yMode val="edge"/>
          <c:x val="6.7077357789673039E-2"/>
          <c:y val="0.73959815099707527"/>
          <c:w val="0.15549387406976731"/>
          <c:h val="0.2309324592270221"/>
        </c:manualLayout>
      </c:layout>
      <c:overlay val="0"/>
    </c:legend>
    <c:plotVisOnly val="1"/>
    <c:dispBlanksAs val="gap"/>
    <c:showDLblsOverMax val="0"/>
  </c:chart>
  <c:spPr>
    <a:solidFill>
      <a:srgbClr val="E1E3E3"/>
    </a:solidFill>
  </c:spPr>
  <c:txPr>
    <a:bodyPr/>
    <a:lstStyle/>
    <a:p>
      <a:pPr>
        <a:defRPr sz="1400" baseline="0">
          <a:latin typeface="+mn-lt"/>
        </a:defRPr>
      </a:pPr>
      <a:endParaRPr lang="de-DE"/>
    </a:p>
  </c:txPr>
  <c:externalData r:id="rId2">
    <c:autoUpdate val="0"/>
  </c:externalData>
  <c:userShapes r:id="rId3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algn="l">
              <a:defRPr sz="1400">
                <a:latin typeface="+mj-lt"/>
              </a:defRPr>
            </a:pPr>
            <a:r>
              <a:rPr lang="de-DE" sz="1400">
                <a:latin typeface="+mj-lt"/>
              </a:rPr>
              <a:t>Liniendiagramm</a:t>
            </a:r>
          </a:p>
        </c:rich>
      </c:tx>
      <c:layout>
        <c:manualLayout>
          <c:xMode val="edge"/>
          <c:yMode val="edge"/>
          <c:x val="2.1974282432179311E-2"/>
          <c:y val="2.3003856919632616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1822212909797526"/>
          <c:y val="0.14741638309331234"/>
          <c:w val="0.84545024241054911"/>
          <c:h val="0.46075125404227879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 aaa</c:v>
                </c:pt>
              </c:strCache>
            </c:strRef>
          </c:tx>
          <c:spPr>
            <a:ln w="25400">
              <a:solidFill>
                <a:srgbClr val="006E92"/>
              </a:solidFill>
            </a:ln>
          </c:spPr>
          <c:marker>
            <c:symbol val="none"/>
          </c:marker>
          <c:cat>
            <c:strRef>
              <c:f>Tabelle1!$A$2:$A$9</c:f>
              <c:strCache>
                <c:ptCount val="8"/>
                <c:pt idx="0">
                  <c:v>x</c:v>
                </c:pt>
                <c:pt idx="1">
                  <c:v>x</c:v>
                </c:pt>
                <c:pt idx="2">
                  <c:v>x</c:v>
                </c:pt>
                <c:pt idx="3">
                  <c:v>x</c:v>
                </c:pt>
                <c:pt idx="4">
                  <c:v>x</c:v>
                </c:pt>
                <c:pt idx="5">
                  <c:v>x</c:v>
                </c:pt>
                <c:pt idx="6">
                  <c:v>x</c:v>
                </c:pt>
                <c:pt idx="7">
                  <c:v>x</c:v>
                </c:pt>
              </c:strCache>
            </c:strRef>
          </c:cat>
          <c:val>
            <c:numRef>
              <c:f>Tabelle1!$B$2:$B$9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4.3</c:v>
                </c:pt>
                <c:pt idx="4">
                  <c:v>2.5</c:v>
                </c:pt>
                <c:pt idx="5">
                  <c:v>3</c:v>
                </c:pt>
                <c:pt idx="6">
                  <c:v>4.5</c:v>
                </c:pt>
                <c:pt idx="7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80A-4C71-9924-06C1BB59C9DE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 bbb</c:v>
                </c:pt>
              </c:strCache>
            </c:strRef>
          </c:tx>
          <c:spPr>
            <a:ln w="25400">
              <a:solidFill>
                <a:srgbClr val="4C99B2"/>
              </a:solidFill>
            </a:ln>
          </c:spPr>
          <c:marker>
            <c:symbol val="none"/>
          </c:marker>
          <c:cat>
            <c:strRef>
              <c:f>Tabelle1!$A$2:$A$9</c:f>
              <c:strCache>
                <c:ptCount val="8"/>
                <c:pt idx="0">
                  <c:v>x</c:v>
                </c:pt>
                <c:pt idx="1">
                  <c:v>x</c:v>
                </c:pt>
                <c:pt idx="2">
                  <c:v>x</c:v>
                </c:pt>
                <c:pt idx="3">
                  <c:v>x</c:v>
                </c:pt>
                <c:pt idx="4">
                  <c:v>x</c:v>
                </c:pt>
                <c:pt idx="5">
                  <c:v>x</c:v>
                </c:pt>
                <c:pt idx="6">
                  <c:v>x</c:v>
                </c:pt>
                <c:pt idx="7">
                  <c:v>x</c:v>
                </c:pt>
              </c:strCache>
            </c:strRef>
          </c:cat>
          <c:val>
            <c:numRef>
              <c:f>Tabelle1!$C$2:$C$9</c:f>
              <c:numCache>
                <c:formatCode>General</c:formatCode>
                <c:ptCount val="8"/>
                <c:pt idx="0">
                  <c:v>2.4</c:v>
                </c:pt>
                <c:pt idx="1">
                  <c:v>4</c:v>
                </c:pt>
                <c:pt idx="2">
                  <c:v>5</c:v>
                </c:pt>
                <c:pt idx="3">
                  <c:v>5.5</c:v>
                </c:pt>
                <c:pt idx="4">
                  <c:v>3</c:v>
                </c:pt>
                <c:pt idx="5">
                  <c:v>4</c:v>
                </c:pt>
                <c:pt idx="6">
                  <c:v>2.8</c:v>
                </c:pt>
                <c:pt idx="7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80A-4C71-9924-06C1BB59C9DE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 ccc</c:v>
                </c:pt>
              </c:strCache>
            </c:strRef>
          </c:tx>
          <c:spPr>
            <a:ln w="25400">
              <a:solidFill>
                <a:srgbClr val="99C5D3"/>
              </a:solidFill>
            </a:ln>
          </c:spPr>
          <c:marker>
            <c:symbol val="none"/>
          </c:marker>
          <c:cat>
            <c:strRef>
              <c:f>Tabelle1!$A$2:$A$9</c:f>
              <c:strCache>
                <c:ptCount val="8"/>
                <c:pt idx="0">
                  <c:v>x</c:v>
                </c:pt>
                <c:pt idx="1">
                  <c:v>x</c:v>
                </c:pt>
                <c:pt idx="2">
                  <c:v>x</c:v>
                </c:pt>
                <c:pt idx="3">
                  <c:v>x</c:v>
                </c:pt>
                <c:pt idx="4">
                  <c:v>x</c:v>
                </c:pt>
                <c:pt idx="5">
                  <c:v>x</c:v>
                </c:pt>
                <c:pt idx="6">
                  <c:v>x</c:v>
                </c:pt>
                <c:pt idx="7">
                  <c:v>x</c:v>
                </c:pt>
              </c:strCache>
            </c:strRef>
          </c:cat>
          <c:val>
            <c:numRef>
              <c:f>Tabelle1!$D$2:$D$9</c:f>
              <c:numCache>
                <c:formatCode>General</c:formatCode>
                <c:ptCount val="8"/>
                <c:pt idx="0">
                  <c:v>2</c:v>
                </c:pt>
                <c:pt idx="1">
                  <c:v>8</c:v>
                </c:pt>
                <c:pt idx="2">
                  <c:v>4</c:v>
                </c:pt>
                <c:pt idx="3">
                  <c:v>5</c:v>
                </c:pt>
                <c:pt idx="4">
                  <c:v>7</c:v>
                </c:pt>
                <c:pt idx="5">
                  <c:v>6</c:v>
                </c:pt>
                <c:pt idx="6">
                  <c:v>5</c:v>
                </c:pt>
                <c:pt idx="7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80A-4C71-9924-06C1BB59C9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9772672"/>
        <c:axId val="289774208"/>
      </c:lineChart>
      <c:catAx>
        <c:axId val="28977267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400"/>
            </a:pPr>
            <a:endParaRPr lang="de-DE"/>
          </a:p>
        </c:txPr>
        <c:crossAx val="289774208"/>
        <c:crosses val="autoZero"/>
        <c:auto val="1"/>
        <c:lblAlgn val="ctr"/>
        <c:lblOffset val="0"/>
        <c:noMultiLvlLbl val="0"/>
      </c:catAx>
      <c:valAx>
        <c:axId val="289774208"/>
        <c:scaling>
          <c:orientation val="minMax"/>
          <c:max val="12"/>
        </c:scaling>
        <c:delete val="0"/>
        <c:axPos val="l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numFmt formatCode="General" sourceLinked="1"/>
        <c:majorTickMark val="none"/>
        <c:minorTickMark val="none"/>
        <c:tickLblPos val="nextTo"/>
        <c:spPr>
          <a:ln w="9525">
            <a:noFill/>
          </a:ln>
        </c:spPr>
        <c:txPr>
          <a:bodyPr/>
          <a:lstStyle/>
          <a:p>
            <a:pPr>
              <a:defRPr sz="1400"/>
            </a:pPr>
            <a:endParaRPr lang="de-DE"/>
          </a:p>
        </c:txPr>
        <c:crossAx val="289772672"/>
        <c:crosses val="autoZero"/>
        <c:crossBetween val="between"/>
      </c:valAx>
      <c:spPr>
        <a:noFill/>
        <a:ln>
          <a:noFill/>
        </a:ln>
      </c:spPr>
    </c:plotArea>
    <c:legend>
      <c:legendPos val="r"/>
      <c:layout>
        <c:manualLayout>
          <c:xMode val="edge"/>
          <c:yMode val="edge"/>
          <c:x val="9.8444053715299823E-2"/>
          <c:y val="0.73959815099707527"/>
          <c:w val="0.18912516361607623"/>
          <c:h val="0.2309324592270221"/>
        </c:manualLayout>
      </c:layout>
      <c:overlay val="0"/>
      <c:txPr>
        <a:bodyPr/>
        <a:lstStyle/>
        <a:p>
          <a:pPr>
            <a:defRPr sz="1400"/>
          </a:pPr>
          <a:endParaRPr lang="de-DE"/>
        </a:p>
      </c:txPr>
    </c:legend>
    <c:plotVisOnly val="1"/>
    <c:dispBlanksAs val="gap"/>
    <c:showDLblsOverMax val="0"/>
  </c:chart>
  <c:spPr>
    <a:solidFill>
      <a:srgbClr val="E1E3E3"/>
    </a:solidFill>
  </c:spPr>
  <c:txPr>
    <a:bodyPr/>
    <a:lstStyle/>
    <a:p>
      <a:pPr>
        <a:defRPr sz="1200" baseline="0">
          <a:latin typeface="+mn-lt"/>
        </a:defRPr>
      </a:pPr>
      <a:endParaRPr lang="de-DE"/>
    </a:p>
  </c:txPr>
  <c:externalData r:id="rId2">
    <c:autoUpdate val="0"/>
  </c:externalData>
  <c:userShapes r:id="rId3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algn="l">
              <a:defRPr sz="1400">
                <a:latin typeface="+mj-lt"/>
              </a:defRPr>
            </a:pPr>
            <a:r>
              <a:rPr lang="de-DE" sz="1400">
                <a:latin typeface="+mj-lt"/>
              </a:rPr>
              <a:t>Tortendiagramm</a:t>
            </a:r>
          </a:p>
        </c:rich>
      </c:tx>
      <c:layout>
        <c:manualLayout>
          <c:xMode val="edge"/>
          <c:yMode val="edge"/>
          <c:x val="1.7907085583100026E-2"/>
          <c:y val="2.3003856919632616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24582007295491778"/>
          <c:y val="0.22264020277205529"/>
          <c:w val="0.52674205747483416"/>
          <c:h val="0.6528087045145522"/>
        </c:manualLayout>
      </c:layout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xxx</c:v>
                </c:pt>
              </c:strCache>
            </c:strRef>
          </c:tx>
          <c:spPr>
            <a:ln w="19050"/>
          </c:spPr>
          <c:dPt>
            <c:idx val="0"/>
            <c:bubble3D val="0"/>
            <c:spPr>
              <a:solidFill>
                <a:srgbClr val="179C7D"/>
              </a:solidFill>
              <a:ln w="19050"/>
            </c:spPr>
            <c:extLst>
              <c:ext xmlns:c16="http://schemas.microsoft.com/office/drawing/2014/chart" uri="{C3380CC4-5D6E-409C-BE32-E72D297353CC}">
                <c16:uniqueId val="{00000001-7C93-4B9E-A63A-A0A7F3E8D70A}"/>
              </c:ext>
            </c:extLst>
          </c:dPt>
          <c:dPt>
            <c:idx val="1"/>
            <c:bubble3D val="0"/>
            <c:spPr>
              <a:solidFill>
                <a:srgbClr val="5CBAA4"/>
              </a:solidFill>
              <a:ln w="19050"/>
            </c:spPr>
            <c:extLst>
              <c:ext xmlns:c16="http://schemas.microsoft.com/office/drawing/2014/chart" uri="{C3380CC4-5D6E-409C-BE32-E72D297353CC}">
                <c16:uniqueId val="{00000003-7C93-4B9E-A63A-A0A7F3E8D70A}"/>
              </c:ext>
            </c:extLst>
          </c:dPt>
          <c:dPt>
            <c:idx val="2"/>
            <c:bubble3D val="0"/>
            <c:spPr>
              <a:solidFill>
                <a:srgbClr val="A2D7CB"/>
              </a:solidFill>
              <a:ln w="19050"/>
            </c:spPr>
            <c:extLst>
              <c:ext xmlns:c16="http://schemas.microsoft.com/office/drawing/2014/chart" uri="{C3380CC4-5D6E-409C-BE32-E72D297353CC}">
                <c16:uniqueId val="{00000005-7C93-4B9E-A63A-A0A7F3E8D70A}"/>
              </c:ext>
            </c:extLst>
          </c:dPt>
          <c:dLbls>
            <c:dLbl>
              <c:idx val="0"/>
              <c:layout>
                <c:manualLayout>
                  <c:x val="1.8690130072523181E-2"/>
                  <c:y val="-3.8339761532721023E-3"/>
                </c:manualLayout>
              </c:layout>
              <c:tx>
                <c:rich>
                  <a:bodyPr/>
                  <a:lstStyle/>
                  <a:p>
                    <a:r>
                      <a:rPr lang="en-US" sz="1400" dirty="0">
                        <a:latin typeface="+mn-lt"/>
                      </a:rPr>
                      <a:t>a: 50%</a:t>
                    </a:r>
                    <a:endParaRPr lang="en-US" dirty="0">
                      <a:latin typeface="Frutiger LT Com 55 Roman" pitchFamily="34" charset="0"/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C93-4B9E-A63A-A0A7F3E8D70A}"/>
                </c:ext>
              </c:extLst>
            </c:dLbl>
            <c:dLbl>
              <c:idx val="1"/>
              <c:layout>
                <c:manualLayout>
                  <c:x val="-3.993072055174593E-2"/>
                  <c:y val="5.7509642299081537E-2"/>
                </c:manualLayout>
              </c:layout>
              <c:tx>
                <c:rich>
                  <a:bodyPr/>
                  <a:lstStyle/>
                  <a:p>
                    <a:r>
                      <a:rPr lang="en-US" sz="1400"/>
                      <a:t>b: 40%</a:t>
                    </a:r>
                    <a:endParaRPr lang="en-US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C93-4B9E-A63A-A0A7F3E8D70A}"/>
                </c:ext>
              </c:extLst>
            </c:dLbl>
            <c:dLbl>
              <c:idx val="2"/>
              <c:layout>
                <c:manualLayout>
                  <c:x val="-4.8987358876741299E-2"/>
                  <c:y val="-1.9169880766360513E-2"/>
                </c:manualLayout>
              </c:layout>
              <c:tx>
                <c:rich>
                  <a:bodyPr/>
                  <a:lstStyle/>
                  <a:p>
                    <a:r>
                      <a:rPr lang="en-US" sz="1400" dirty="0">
                        <a:latin typeface="+mn-lt"/>
                      </a:rPr>
                      <a:t>c: 10%</a:t>
                    </a:r>
                    <a:endParaRPr lang="en-US" dirty="0">
                      <a:latin typeface="Frutiger LT Com 55 Roman" pitchFamily="34" charset="0"/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C93-4B9E-A63A-A0A7F3E8D70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de-DE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eparator> </c:separator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Tabelle1!$A$2:$A$4</c:f>
              <c:strCache>
                <c:ptCount val="3"/>
                <c:pt idx="0">
                  <c:v>a:</c:v>
                </c:pt>
                <c:pt idx="1">
                  <c:v>b:</c:v>
                </c:pt>
                <c:pt idx="2">
                  <c:v>c:</c:v>
                </c:pt>
              </c:strCache>
            </c:strRef>
          </c:cat>
          <c:val>
            <c:numRef>
              <c:f>Tabelle1!$B$2:$B$4</c:f>
              <c:numCache>
                <c:formatCode>General</c:formatCode>
                <c:ptCount val="3"/>
                <c:pt idx="0">
                  <c:v>50</c:v>
                </c:pt>
                <c:pt idx="1">
                  <c:v>40</c:v>
                </c:pt>
                <c:pt idx="2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C93-4B9E-A63A-A0A7F3E8D70A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</c:spPr>
    </c:plotArea>
    <c:plotVisOnly val="1"/>
    <c:dispBlanksAs val="gap"/>
    <c:showDLblsOverMax val="0"/>
  </c:chart>
  <c:spPr>
    <a:solidFill>
      <a:srgbClr val="FEEFD6"/>
    </a:solidFill>
  </c:spPr>
  <c:txPr>
    <a:bodyPr/>
    <a:lstStyle/>
    <a:p>
      <a:pPr>
        <a:defRPr sz="1200" baseline="0">
          <a:latin typeface="+mn-lt"/>
        </a:defRPr>
      </a:pPr>
      <a:endParaRPr lang="de-DE"/>
    </a:p>
  </c:txPr>
  <c:externalData r:id="rId2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0.11742</cdr:x>
      <cdr:y>0.73912</cdr:y>
    </cdr:from>
    <cdr:to>
      <cdr:x>0.96209</cdr:x>
      <cdr:y>0.73912</cdr:y>
    </cdr:to>
    <cdr:cxnSp macro="">
      <cdr:nvCxnSpPr>
        <cdr:cNvPr id="3" name="Gerade Verbindung 2">
          <a:extLst xmlns:a="http://schemas.openxmlformats.org/drawingml/2006/main">
            <a:ext uri="{FF2B5EF4-FFF2-40B4-BE49-F238E27FC236}">
              <a16:creationId xmlns:a16="http://schemas.microsoft.com/office/drawing/2014/main" id="{D03BC968-EA85-465C-8051-582957DAD8DB}"/>
            </a:ext>
          </a:extLst>
        </cdr:cNvPr>
        <cdr:cNvCxnSpPr/>
      </cdr:nvCxnSpPr>
      <cdr:spPr bwMode="auto">
        <a:xfrm xmlns:a="http://schemas.openxmlformats.org/drawingml/2006/main">
          <a:off x="465138" y="2448326"/>
          <a:ext cx="3345946" cy="0"/>
        </a:xfrm>
        <a:prstGeom xmlns:a="http://schemas.openxmlformats.org/drawingml/2006/main" prst="line">
          <a:avLst/>
        </a:prstGeom>
        <a:noFill xmlns:a="http://schemas.openxmlformats.org/drawingml/2006/main"/>
        <a:ln xmlns:a="http://schemas.openxmlformats.org/drawingml/2006/main" w="9525" cap="flat" cmpd="sng" algn="ctr">
          <a:solidFill>
            <a:schemeClr val="tx1"/>
          </a:solidFill>
          <a:prstDash val="dash"/>
          <a:round/>
          <a:headEnd type="none" w="med" len="med"/>
          <a:tailEnd type="none" w="med" len="med"/>
        </a:ln>
        <a:effectLst xmlns:a="http://schemas.openxmlformats.org/drawingml/2006/main"/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cdr:spPr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0.08927</cdr:x>
      <cdr:y>0.73912</cdr:y>
    </cdr:from>
    <cdr:to>
      <cdr:x>0.96843</cdr:x>
      <cdr:y>0.73912</cdr:y>
    </cdr:to>
    <cdr:cxnSp macro="">
      <cdr:nvCxnSpPr>
        <cdr:cNvPr id="3" name="Gerade Verbindung 2">
          <a:extLst xmlns:a="http://schemas.openxmlformats.org/drawingml/2006/main">
            <a:ext uri="{FF2B5EF4-FFF2-40B4-BE49-F238E27FC236}">
              <a16:creationId xmlns:a16="http://schemas.microsoft.com/office/drawing/2014/main" id="{B7441E14-A6AE-4816-ACD8-DC8AC2A8A139}"/>
            </a:ext>
          </a:extLst>
        </cdr:cNvPr>
        <cdr:cNvCxnSpPr/>
      </cdr:nvCxnSpPr>
      <cdr:spPr bwMode="auto">
        <a:xfrm xmlns:a="http://schemas.openxmlformats.org/drawingml/2006/main">
          <a:off x="360050" y="2448340"/>
          <a:ext cx="3545885" cy="0"/>
        </a:xfrm>
        <a:prstGeom xmlns:a="http://schemas.openxmlformats.org/drawingml/2006/main" prst="line">
          <a:avLst/>
        </a:prstGeom>
        <a:noFill xmlns:a="http://schemas.openxmlformats.org/drawingml/2006/main"/>
        <a:ln xmlns:a="http://schemas.openxmlformats.org/drawingml/2006/main" w="9525" cap="flat" cmpd="sng" algn="ctr">
          <a:solidFill>
            <a:schemeClr val="tx1"/>
          </a:solidFill>
          <a:prstDash val="dash"/>
          <a:round/>
          <a:headEnd type="none" w="med" len="med"/>
          <a:tailEnd type="none" w="med" len="med"/>
        </a:ln>
        <a:effectLst xmlns:a="http://schemas.openxmlformats.org/drawingml/2006/main"/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cdr:spPr>
    </cdr:cxn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0.10925</cdr:x>
      <cdr:y>0.73912</cdr:y>
    </cdr:from>
    <cdr:to>
      <cdr:x>0.96209</cdr:x>
      <cdr:y>0.73912</cdr:y>
    </cdr:to>
    <cdr:cxnSp macro="">
      <cdr:nvCxnSpPr>
        <cdr:cNvPr id="3" name="Gerade Verbindung 2">
          <a:extLst xmlns:a="http://schemas.openxmlformats.org/drawingml/2006/main">
            <a:ext uri="{FF2B5EF4-FFF2-40B4-BE49-F238E27FC236}">
              <a16:creationId xmlns:a16="http://schemas.microsoft.com/office/drawing/2014/main" id="{35FB139E-AC1F-4C30-A5A5-3E9C689D0B0E}"/>
            </a:ext>
          </a:extLst>
        </cdr:cNvPr>
        <cdr:cNvCxnSpPr/>
      </cdr:nvCxnSpPr>
      <cdr:spPr bwMode="auto">
        <a:xfrm xmlns:a="http://schemas.openxmlformats.org/drawingml/2006/main">
          <a:off x="432765" y="2448340"/>
          <a:ext cx="3378319" cy="0"/>
        </a:xfrm>
        <a:prstGeom xmlns:a="http://schemas.openxmlformats.org/drawingml/2006/main" prst="line">
          <a:avLst/>
        </a:prstGeom>
        <a:noFill xmlns:a="http://schemas.openxmlformats.org/drawingml/2006/main"/>
        <a:ln xmlns:a="http://schemas.openxmlformats.org/drawingml/2006/main" w="9525" cap="flat" cmpd="sng" algn="ctr">
          <a:solidFill>
            <a:schemeClr val="tx1"/>
          </a:solidFill>
          <a:prstDash val="dash"/>
          <a:round/>
          <a:headEnd type="none" w="med" len="med"/>
          <a:tailEnd type="none" w="med" len="med"/>
        </a:ln>
        <a:effectLst xmlns:a="http://schemas.openxmlformats.org/drawingml/2006/main"/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cdr:spPr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13175" y="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E56AE-624E-49E0-8ED0-94A91F974A6E}" type="datetimeFigureOut">
              <a:rPr lang="de-DE" smtClean="0"/>
              <a:t>20.04.2021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260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13175" y="937260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5AC0-20DA-4069-B102-9653FA907D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4779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85774" y="0"/>
            <a:ext cx="3599826" cy="493713"/>
          </a:xfrm>
          <a:prstGeom prst="rect">
            <a:avLst/>
          </a:prstGeom>
        </p:spPr>
        <p:txBody>
          <a:bodyPr vert="horz" lIns="0" tIns="90000" rIns="91440" bIns="45720" rtlCol="0"/>
          <a:lstStyle>
            <a:lvl1pPr algn="l">
              <a:defRPr sz="1200">
                <a:latin typeface="Frutiger LT Com 55 Roman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805700" y="0"/>
            <a:ext cx="1439525" cy="493713"/>
          </a:xfrm>
          <a:prstGeom prst="rect">
            <a:avLst/>
          </a:prstGeom>
        </p:spPr>
        <p:txBody>
          <a:bodyPr vert="horz" lIns="91440" tIns="90000" rIns="0" bIns="45720" rtlCol="0"/>
          <a:lstStyle>
            <a:lvl1pPr algn="r">
              <a:defRPr sz="1200">
                <a:latin typeface="Frutiger LT Com 55 Roman" pitchFamily="34" charset="0"/>
              </a:defRPr>
            </a:lvl1pPr>
          </a:lstStyle>
          <a:p>
            <a:fld id="{D64C5CA1-81F4-43E1-8D15-34184FE6F392}" type="datetimeFigureOut">
              <a:rPr lang="de-DE" smtClean="0"/>
              <a:pPr/>
              <a:t>20.04.2021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85775" y="612775"/>
            <a:ext cx="4737101" cy="26654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85774" y="3494088"/>
            <a:ext cx="5759451" cy="5760462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485774" y="9372600"/>
            <a:ext cx="3599826" cy="493713"/>
          </a:xfrm>
          <a:prstGeom prst="rect">
            <a:avLst/>
          </a:prstGeom>
        </p:spPr>
        <p:txBody>
          <a:bodyPr vert="horz" lIns="0" tIns="45720" rIns="91440" bIns="180000" rtlCol="0" anchor="b"/>
          <a:lstStyle>
            <a:lvl1pPr algn="l">
              <a:defRPr sz="1200">
                <a:latin typeface="Frutiger LT Com 55 Roman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805699" y="9372600"/>
            <a:ext cx="1439525" cy="493713"/>
          </a:xfrm>
          <a:prstGeom prst="rect">
            <a:avLst/>
          </a:prstGeom>
        </p:spPr>
        <p:txBody>
          <a:bodyPr vert="horz" lIns="91440" tIns="45720" rIns="0" bIns="180000" rtlCol="0" anchor="b"/>
          <a:lstStyle>
            <a:lvl1pPr algn="r">
              <a:defRPr sz="1200">
                <a:latin typeface="Frutiger LT Com 55 Roman" pitchFamily="34" charset="0"/>
              </a:defRPr>
            </a:lvl1pPr>
          </a:lstStyle>
          <a:p>
            <a:fld id="{6F118F77-BF2E-4843-AA6C-ED9ACCB38B4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435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Clr>
        <a:srgbClr val="179C7D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1pPr>
    <a:lvl2pPr marL="360363" indent="-184150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2pPr>
    <a:lvl3pPr marL="536575" indent="-176213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3pPr>
    <a:lvl4pPr marL="715963" indent="-174625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4pPr>
    <a:lvl5pPr marL="896938" indent="-180975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7"/>
          <p:cNvSpPr>
            <a:spLocks noChangeShapeType="1"/>
          </p:cNvSpPr>
          <p:nvPr userDrawn="1"/>
        </p:nvSpPr>
        <p:spPr bwMode="auto">
          <a:xfrm flipV="1">
            <a:off x="625619" y="6165380"/>
            <a:ext cx="10942575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7839" y="476823"/>
            <a:ext cx="11233150" cy="1008140"/>
          </a:xfrm>
          <a:noFill/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/>
              <a:t>Titelmasterformat durch Klicken bearbeiten</a:t>
            </a:r>
            <a:endParaRPr lang="de-DE" noProof="0" dirty="0"/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77838" y="1773238"/>
            <a:ext cx="11233149" cy="64762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noProof="0"/>
              <a:t>Formatvorlage des Untertitelmasters durch Klicken bearbeiten</a:t>
            </a:r>
            <a:endParaRPr lang="de-DE" noProof="0" dirty="0"/>
          </a:p>
        </p:txBody>
      </p:sp>
      <p:sp>
        <p:nvSpPr>
          <p:cNvPr id="4" name="Rechteck 3"/>
          <p:cNvSpPr/>
          <p:nvPr userDrawn="1"/>
        </p:nvSpPr>
        <p:spPr bwMode="auto">
          <a:xfrm>
            <a:off x="9359235" y="6237390"/>
            <a:ext cx="2496022" cy="540000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Line 12"/>
          <p:cNvSpPr>
            <a:spLocks noChangeShapeType="1"/>
          </p:cNvSpPr>
          <p:nvPr userDrawn="1"/>
        </p:nvSpPr>
        <p:spPr bwMode="auto">
          <a:xfrm flipV="1">
            <a:off x="477838" y="404813"/>
            <a:ext cx="1123315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3" name="Line 13"/>
          <p:cNvSpPr>
            <a:spLocks noChangeShapeType="1"/>
          </p:cNvSpPr>
          <p:nvPr userDrawn="1"/>
        </p:nvSpPr>
        <p:spPr bwMode="auto">
          <a:xfrm>
            <a:off x="477839" y="2492870"/>
            <a:ext cx="1123315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78676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 </a:t>
            </a:r>
          </a:p>
        </p:txBody>
      </p:sp>
      <p:sp>
        <p:nvSpPr>
          <p:cNvPr id="1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14" name="Rechteck 13" descr="valid_FHG_layout"/>
          <p:cNvSpPr/>
          <p:nvPr userDrawn="1"/>
        </p:nvSpPr>
        <p:spPr bwMode="auto">
          <a:xfrm>
            <a:off x="6383246" y="6957490"/>
            <a:ext cx="5807167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>
                <a:solidFill>
                  <a:schemeClr val="tx2"/>
                </a:solidFill>
              </a:rPr>
              <a:t>Diesen Kasten nicht löschen (ist für die Funktion der Folie wichtig)</a:t>
            </a: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966" y="3429000"/>
            <a:ext cx="4320480" cy="118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015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7"/>
          <p:cNvSpPr>
            <a:spLocks noChangeShapeType="1"/>
          </p:cNvSpPr>
          <p:nvPr userDrawn="1"/>
        </p:nvSpPr>
        <p:spPr bwMode="auto">
          <a:xfrm flipV="1">
            <a:off x="625619" y="6165380"/>
            <a:ext cx="10942575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7839" y="476823"/>
            <a:ext cx="11233150" cy="1008140"/>
          </a:xfrm>
          <a:noFill/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/>
              <a:t>Titelmasterformat durch Klicken bearbeiten</a:t>
            </a:r>
            <a:endParaRPr lang="de-DE" noProof="0" dirty="0"/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77838" y="1773238"/>
            <a:ext cx="11233149" cy="64762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noProof="0"/>
              <a:t>Formatvorlage des Untertitelmasters durch Klicken bearbeiten</a:t>
            </a:r>
            <a:endParaRPr lang="de-DE" noProof="0" dirty="0"/>
          </a:p>
        </p:txBody>
      </p:sp>
      <p:sp>
        <p:nvSpPr>
          <p:cNvPr id="12" name="Line 12"/>
          <p:cNvSpPr>
            <a:spLocks noChangeShapeType="1"/>
          </p:cNvSpPr>
          <p:nvPr userDrawn="1"/>
        </p:nvSpPr>
        <p:spPr bwMode="auto">
          <a:xfrm flipV="1">
            <a:off x="477838" y="404813"/>
            <a:ext cx="1123315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3" name="Line 13"/>
          <p:cNvSpPr>
            <a:spLocks noChangeShapeType="1"/>
          </p:cNvSpPr>
          <p:nvPr userDrawn="1"/>
        </p:nvSpPr>
        <p:spPr bwMode="auto">
          <a:xfrm>
            <a:off x="477839" y="2492870"/>
            <a:ext cx="1123315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78676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 </a:t>
            </a:r>
          </a:p>
        </p:txBody>
      </p:sp>
      <p:sp>
        <p:nvSpPr>
          <p:cNvPr id="1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0"/>
          </p:nvPr>
        </p:nvSpPr>
        <p:spPr>
          <a:xfrm>
            <a:off x="477838" y="2636890"/>
            <a:ext cx="11233149" cy="338447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Rechteck 10" descr="valid_FHG_layout"/>
          <p:cNvSpPr/>
          <p:nvPr userDrawn="1"/>
        </p:nvSpPr>
        <p:spPr bwMode="auto">
          <a:xfrm>
            <a:off x="6383246" y="6957490"/>
            <a:ext cx="5807167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>
                <a:solidFill>
                  <a:schemeClr val="tx2"/>
                </a:solidFill>
              </a:rPr>
              <a:t>Diesen Kasten nicht löschen (ist für die Funktion der Folie wichtig)</a:t>
            </a:r>
          </a:p>
        </p:txBody>
      </p:sp>
    </p:spTree>
    <p:extLst>
      <p:ext uri="{BB962C8B-B14F-4D97-AF65-F5344CB8AC3E}">
        <p14:creationId xmlns:p14="http://schemas.microsoft.com/office/powerpoint/2010/main" val="634522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7839" y="476823"/>
            <a:ext cx="11086956" cy="1007908"/>
          </a:xfrm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/>
              <a:t>Titelmasterformat durch Klicken bearbeiten</a:t>
            </a:r>
            <a:endParaRPr lang="de-DE" noProof="0" dirty="0"/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477838" y="1773238"/>
            <a:ext cx="11088657" cy="4248150"/>
          </a:xfrm>
        </p:spPr>
        <p:txBody>
          <a:bodyPr/>
          <a:lstStyle>
            <a:lvl1pPr marL="360000" indent="-360000">
              <a:buFont typeface="Wingdings" pitchFamily="2" charset="2"/>
              <a:buChar char="n"/>
              <a:defRPr/>
            </a:lvl1pPr>
            <a:lvl2pPr marL="720000" indent="-360000">
              <a:buFont typeface="Wingdings" pitchFamily="2" charset="2"/>
              <a:buChar char="n"/>
              <a:defRPr/>
            </a:lvl2pPr>
            <a:lvl3pPr marL="1080000">
              <a:defRPr/>
            </a:lvl3pPr>
            <a:lvl4pPr marL="1440000">
              <a:defRPr/>
            </a:lvl4pPr>
            <a:lvl5pPr marL="1800000" indent="-360000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Line 12"/>
          <p:cNvSpPr>
            <a:spLocks noChangeShapeType="1"/>
          </p:cNvSpPr>
          <p:nvPr userDrawn="1"/>
        </p:nvSpPr>
        <p:spPr bwMode="auto">
          <a:xfrm flipV="1">
            <a:off x="477838" y="404813"/>
            <a:ext cx="1123315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Line 13"/>
          <p:cNvSpPr>
            <a:spLocks noChangeShapeType="1"/>
          </p:cNvSpPr>
          <p:nvPr userDrawn="1"/>
        </p:nvSpPr>
        <p:spPr bwMode="auto">
          <a:xfrm>
            <a:off x="477839" y="1558800"/>
            <a:ext cx="1123315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78676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 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8" name="Rechteck 7" descr="valid_FHG_layout"/>
          <p:cNvSpPr/>
          <p:nvPr userDrawn="1"/>
        </p:nvSpPr>
        <p:spPr bwMode="auto">
          <a:xfrm>
            <a:off x="6383246" y="6957490"/>
            <a:ext cx="5807167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>
                <a:solidFill>
                  <a:schemeClr val="tx2"/>
                </a:solidFill>
              </a:rPr>
              <a:t>Diesen Kasten nicht löschen (ist für die Funktion der Folie wichtig)</a:t>
            </a:r>
          </a:p>
        </p:txBody>
      </p:sp>
    </p:spTree>
    <p:extLst>
      <p:ext uri="{BB962C8B-B14F-4D97-AF65-F5344CB8AC3E}">
        <p14:creationId xmlns:p14="http://schemas.microsoft.com/office/powerpoint/2010/main" val="3496663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1224000"/>
          </a:xfrm>
        </p:spPr>
        <p:txBody>
          <a:bodyPr wrap="square">
            <a:spAutoFit/>
          </a:bodyPr>
          <a:lstStyle>
            <a:lvl1pPr marL="0" indent="0" defTabSz="504000"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7838" y="1773238"/>
            <a:ext cx="11233149" cy="424815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78676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 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8" name="Rechteck 7" descr="valid_FHG_layout"/>
          <p:cNvSpPr/>
          <p:nvPr userDrawn="1"/>
        </p:nvSpPr>
        <p:spPr bwMode="auto">
          <a:xfrm>
            <a:off x="6383246" y="6957490"/>
            <a:ext cx="5807167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>
                <a:solidFill>
                  <a:schemeClr val="tx2"/>
                </a:solidFill>
              </a:rPr>
              <a:t>Diesen Kasten nicht löschen (ist für die Funktion der Folie wichtig)</a:t>
            </a:r>
          </a:p>
        </p:txBody>
      </p:sp>
    </p:spTree>
    <p:extLst>
      <p:ext uri="{BB962C8B-B14F-4D97-AF65-F5344CB8AC3E}">
        <p14:creationId xmlns:p14="http://schemas.microsoft.com/office/powerpoint/2010/main" val="2541841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ktbeispi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78676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 </a:t>
            </a:r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1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de-DE" dirty="0"/>
              <a:t>Formatfüllendes Bild durch Klick auf Symbol hinzufügen, anschließend Hintergrundfarbe der </a:t>
            </a:r>
            <a:r>
              <a:rPr lang="de-DE" dirty="0" err="1"/>
              <a:t>Textbox</a:t>
            </a:r>
            <a:r>
              <a:rPr lang="de-DE" dirty="0"/>
              <a:t> unten anpassen: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1. In die </a:t>
            </a:r>
            <a:r>
              <a:rPr lang="de-DE" dirty="0" err="1"/>
              <a:t>Textbox</a:t>
            </a:r>
            <a:r>
              <a:rPr lang="de-DE" dirty="0"/>
              <a:t> (ist in Wirklichkeit eine Tabelle) klicken</a:t>
            </a:r>
            <a:br>
              <a:rPr lang="de-DE" dirty="0"/>
            </a:br>
            <a:r>
              <a:rPr lang="de-DE" dirty="0"/>
              <a:t>2. Strg-A drücken um alle Zellen zu markieren</a:t>
            </a:r>
            <a:br>
              <a:rPr lang="de-DE" dirty="0"/>
            </a:br>
            <a:r>
              <a:rPr lang="de-DE" dirty="0"/>
              <a:t>3. Im </a:t>
            </a:r>
            <a:r>
              <a:rPr lang="de-DE" dirty="0" err="1"/>
              <a:t>Menüband</a:t>
            </a:r>
            <a:r>
              <a:rPr lang="de-DE" dirty="0"/>
              <a:t> Registerkarte „Tabellentools-Entwurf“ auswählen</a:t>
            </a:r>
            <a:br>
              <a:rPr lang="de-DE" dirty="0"/>
            </a:br>
            <a:r>
              <a:rPr lang="de-DE" dirty="0"/>
              <a:t>4. Unter dem Punkt „Schattierung“ den Befehl „Pipette“ wählen </a:t>
            </a:r>
            <a:br>
              <a:rPr lang="de-DE" dirty="0"/>
            </a:br>
            <a:r>
              <a:rPr lang="de-DE" dirty="0"/>
              <a:t>5. Auf eine passende Farbe im Bildmotiv klicken -&gt; Box-Hintergrund nimmt diesen Farbton an. 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8" name="Rechteck 7" descr="valid_FHG_layout"/>
          <p:cNvSpPr/>
          <p:nvPr userDrawn="1"/>
        </p:nvSpPr>
        <p:spPr bwMode="auto">
          <a:xfrm>
            <a:off x="6383246" y="6957490"/>
            <a:ext cx="5807167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>
                <a:solidFill>
                  <a:schemeClr val="tx2"/>
                </a:solidFill>
              </a:rPr>
              <a:t>Diesen Kasten nicht löschen (ist für die Funktion der Folie wichtig)</a:t>
            </a:r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323528" y="5805264"/>
            <a:ext cx="11532318" cy="432048"/>
          </a:xfrm>
          <a:prstGeom prst="rect">
            <a:avLst/>
          </a:prstGeom>
          <a:solidFill>
            <a:schemeClr val="bg1"/>
          </a:solidFill>
          <a:ln w="9525">
            <a:noFill/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9784233" y="6309320"/>
            <a:ext cx="1952600" cy="432048"/>
          </a:xfrm>
          <a:prstGeom prst="rect">
            <a:avLst/>
          </a:prstGeom>
          <a:solidFill>
            <a:schemeClr val="bg1"/>
          </a:solidFill>
          <a:ln w="9525">
            <a:noFill/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953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7838" y="334800"/>
            <a:ext cx="11245849" cy="122554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7839" y="1774800"/>
            <a:ext cx="11233150" cy="42481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32" name="Text Box 8"/>
          <p:cNvSpPr txBox="1">
            <a:spLocks noChangeArrowheads="1"/>
          </p:cNvSpPr>
          <p:nvPr/>
        </p:nvSpPr>
        <p:spPr bwMode="auto">
          <a:xfrm>
            <a:off x="477838" y="6349881"/>
            <a:ext cx="1800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endParaRPr lang="de-DE" sz="800" dirty="0">
              <a:solidFill>
                <a:schemeClr val="bg2"/>
              </a:solidFill>
            </a:endParaRPr>
          </a:p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z="800" dirty="0">
                <a:solidFill>
                  <a:schemeClr val="bg2"/>
                </a:solidFill>
              </a:rPr>
              <a:t>© Fraunhofer IOSB</a:t>
            </a:r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 flipV="1">
            <a:off x="477838" y="6165380"/>
            <a:ext cx="1123315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pSp>
        <p:nvGrpSpPr>
          <p:cNvPr id="18" name="Gruppieren 17"/>
          <p:cNvGrpSpPr/>
          <p:nvPr userDrawn="1"/>
        </p:nvGrpSpPr>
        <p:grpSpPr>
          <a:xfrm>
            <a:off x="0" y="6993540"/>
            <a:ext cx="5832150" cy="324000"/>
            <a:chOff x="0" y="7101510"/>
            <a:chExt cx="5832150" cy="324000"/>
          </a:xfrm>
        </p:grpSpPr>
        <p:sp>
          <p:nvSpPr>
            <p:cNvPr id="19" name="Rechteck 18"/>
            <p:cNvSpPr/>
            <p:nvPr userDrawn="1"/>
          </p:nvSpPr>
          <p:spPr>
            <a:xfrm>
              <a:off x="0" y="7101510"/>
              <a:ext cx="180000" cy="324000"/>
            </a:xfrm>
            <a:prstGeom prst="rect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23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156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125</a:t>
              </a:r>
            </a:p>
          </p:txBody>
        </p:sp>
        <p:sp>
          <p:nvSpPr>
            <p:cNvPr id="20" name="Rechteck 19"/>
            <p:cNvSpPr/>
            <p:nvPr userDrawn="1"/>
          </p:nvSpPr>
          <p:spPr>
            <a:xfrm>
              <a:off x="942025" y="7101510"/>
              <a:ext cx="180000" cy="324000"/>
            </a:xfrm>
            <a:prstGeom prst="rect">
              <a:avLst/>
            </a:prstGeom>
            <a:solidFill>
              <a:srgbClr val="F294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242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148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0</a:t>
              </a:r>
            </a:p>
          </p:txBody>
        </p:sp>
        <p:sp>
          <p:nvSpPr>
            <p:cNvPr id="21" name="Rechteck 20"/>
            <p:cNvSpPr/>
            <p:nvPr userDrawn="1"/>
          </p:nvSpPr>
          <p:spPr>
            <a:xfrm>
              <a:off x="1884050" y="7101510"/>
              <a:ext cx="180000" cy="324000"/>
            </a:xfrm>
            <a:prstGeom prst="rect">
              <a:avLst/>
            </a:prstGeom>
            <a:solidFill>
              <a:srgbClr val="1F82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31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130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192</a:t>
              </a:r>
            </a:p>
          </p:txBody>
        </p:sp>
        <p:sp>
          <p:nvSpPr>
            <p:cNvPr id="22" name="Rechteck 21"/>
            <p:cNvSpPr/>
            <p:nvPr userDrawn="1"/>
          </p:nvSpPr>
          <p:spPr>
            <a:xfrm>
              <a:off x="2826075" y="7101510"/>
              <a:ext cx="180000" cy="324000"/>
            </a:xfrm>
            <a:prstGeom prst="rect">
              <a:avLst/>
            </a:prstGeom>
            <a:solidFill>
              <a:srgbClr val="E2001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226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0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26</a:t>
              </a:r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3768100" y="7101510"/>
              <a:ext cx="180000" cy="324000"/>
            </a:xfrm>
            <a:prstGeom prst="rect">
              <a:avLst/>
            </a:prstGeom>
            <a:solidFill>
              <a:srgbClr val="B1C8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95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200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0</a:t>
              </a:r>
            </a:p>
          </p:txBody>
        </p:sp>
        <p:sp>
          <p:nvSpPr>
            <p:cNvPr id="24" name="Rechteck 23"/>
            <p:cNvSpPr/>
            <p:nvPr userDrawn="1"/>
          </p:nvSpPr>
          <p:spPr>
            <a:xfrm>
              <a:off x="4710125" y="7101510"/>
              <a:ext cx="180000" cy="324000"/>
            </a:xfrm>
            <a:prstGeom prst="rect">
              <a:avLst/>
            </a:prstGeom>
            <a:solidFill>
              <a:srgbClr val="FEEFD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254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239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214</a:t>
              </a:r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5652150" y="7101510"/>
              <a:ext cx="180000" cy="324000"/>
            </a:xfrm>
            <a:prstGeom prst="rect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225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227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227</a:t>
              </a:r>
            </a:p>
          </p:txBody>
        </p:sp>
      </p:grpSp>
      <p:pic>
        <p:nvPicPr>
          <p:cNvPr id="15" name="Picture 23" descr="umsicht"/>
          <p:cNvPicPr>
            <a:picLocks noChangeAspect="1" noChangeArrowheads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71670" y="6309320"/>
            <a:ext cx="1441450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7120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0" r:id="rId2"/>
    <p:sldLayoutId id="2147483679" r:id="rId3"/>
    <p:sldLayoutId id="2147483674" r:id="rId4"/>
    <p:sldLayoutId id="2147483685" r:id="rId5"/>
  </p:sldLayoutIdLst>
  <p:hf hdr="0" dt="0"/>
  <p:txStyles>
    <p:titleStyle>
      <a:lvl1pPr marL="0" indent="0" algn="l" defTabSz="504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9pPr>
    </p:titleStyle>
    <p:bodyStyle>
      <a:lvl1pPr marL="36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tx2"/>
        </a:buClr>
        <a:buFont typeface="Wingdings" pitchFamily="2" charset="2"/>
        <a:buChar char="n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2pPr>
      <a:lvl3pPr marL="108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3pPr>
      <a:lvl4pPr marL="144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4pPr>
      <a:lvl5pPr marL="180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5pPr>
      <a:lvl6pPr marL="18875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6pPr>
      <a:lvl7pPr marL="23447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7pPr>
      <a:lvl8pPr marL="28019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8pPr>
      <a:lvl9pPr marL="32591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12" Type="http://schemas.openxmlformats.org/officeDocument/2006/relationships/image" Target="../media/image2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25.png"/><Relationship Id="rId5" Type="http://schemas.openxmlformats.org/officeDocument/2006/relationships/image" Target="../media/image14.png"/><Relationship Id="rId10" Type="http://schemas.openxmlformats.org/officeDocument/2006/relationships/image" Target="../media/image24.png"/><Relationship Id="rId4" Type="http://schemas.openxmlformats.org/officeDocument/2006/relationships/image" Target="../media/image13.png"/><Relationship Id="rId9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just"/>
            <a:r>
              <a:rPr lang="de-DE" sz="2600" dirty="0"/>
              <a:t>Analyse der elektrischen Signale zur Angriffserkennung in industriellen Systemen basierend auf maschinellem Lernen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83605" y="1729334"/>
            <a:ext cx="11233149" cy="647622"/>
          </a:xfrm>
        </p:spPr>
        <p:txBody>
          <a:bodyPr/>
          <a:lstStyle/>
          <a:p>
            <a:r>
              <a:rPr lang="en-US" dirty="0"/>
              <a:t>Yorick </a:t>
            </a:r>
            <a:r>
              <a:rPr lang="en-US" dirty="0" err="1"/>
              <a:t>Laly</a:t>
            </a:r>
            <a:r>
              <a:rPr lang="en-US" dirty="0"/>
              <a:t>									</a:t>
            </a:r>
            <a:r>
              <a:rPr lang="de-DE" dirty="0"/>
              <a:t>Betreuer</a:t>
            </a:r>
            <a:r>
              <a:rPr lang="en-US" dirty="0"/>
              <a:t>: </a:t>
            </a:r>
            <a:r>
              <a:rPr lang="de-DE" dirty="0"/>
              <a:t>Markus Karch, Ankush Meshram, Anne Borcherding</a:t>
            </a:r>
            <a:r>
              <a:rPr lang="en-US" dirty="0"/>
              <a:t> </a:t>
            </a:r>
          </a:p>
          <a:p>
            <a:r>
              <a:rPr lang="en-US" dirty="0"/>
              <a:t>Karlsruhe, 22/02/2021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</a:t>
            </a:fld>
            <a:endParaRPr lang="de-DE" dirty="0"/>
          </a:p>
        </p:txBody>
      </p:sp>
      <p:pic>
        <p:nvPicPr>
          <p:cNvPr id="22" name="Picture 2" descr="A picture containing indoor, counter, kitchen, sink&#10;&#10;Description automatically generated">
            <a:extLst>
              <a:ext uri="{FF2B5EF4-FFF2-40B4-BE49-F238E27FC236}">
                <a16:creationId xmlns:a16="http://schemas.microsoft.com/office/drawing/2014/main" id="{DA0A5D6F-A481-4BC3-9060-74BB7D266D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3" t="27800" r="2169" b="11200"/>
          <a:stretch/>
        </p:blipFill>
        <p:spPr>
          <a:xfrm>
            <a:off x="477838" y="4799648"/>
            <a:ext cx="3240000" cy="1163359"/>
          </a:xfrm>
          <a:prstGeom prst="rect">
            <a:avLst/>
          </a:prstGeom>
        </p:spPr>
      </p:pic>
      <p:pic>
        <p:nvPicPr>
          <p:cNvPr id="24" name="Picture 2" descr="Quellbild anzeigen">
            <a:extLst>
              <a:ext uri="{FF2B5EF4-FFF2-40B4-BE49-F238E27FC236}">
                <a16:creationId xmlns:a16="http://schemas.microsoft.com/office/drawing/2014/main" id="{D7530A27-2694-47D1-8472-813E3D1BC8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0" b="5058"/>
          <a:stretch/>
        </p:blipFill>
        <p:spPr bwMode="auto">
          <a:xfrm>
            <a:off x="3933003" y="4778118"/>
            <a:ext cx="2241312" cy="129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B2086C54-E6FB-4D78-B760-6E83D54444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8"/>
          <a:stretch/>
        </p:blipFill>
        <p:spPr>
          <a:xfrm>
            <a:off x="6389480" y="4778118"/>
            <a:ext cx="2088232" cy="1295002"/>
          </a:xfrm>
          <a:prstGeom prst="rect">
            <a:avLst/>
          </a:prstGeom>
        </p:spPr>
      </p:pic>
      <p:pic>
        <p:nvPicPr>
          <p:cNvPr id="1026" name="Picture 2" descr="Quellbild anzeigen">
            <a:extLst>
              <a:ext uri="{FF2B5EF4-FFF2-40B4-BE49-F238E27FC236}">
                <a16:creationId xmlns:a16="http://schemas.microsoft.com/office/drawing/2014/main" id="{7A8F1855-2FE7-4272-A527-8A107CB63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877" y="4778118"/>
            <a:ext cx="1870192" cy="1159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E8258930-461F-42FE-8DCF-C8DE00A109C9}"/>
              </a:ext>
            </a:extLst>
          </p:cNvPr>
          <p:cNvSpPr/>
          <p:nvPr/>
        </p:nvSpPr>
        <p:spPr bwMode="auto">
          <a:xfrm>
            <a:off x="3825420" y="5273315"/>
            <a:ext cx="215165" cy="216024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D38A45C7-93D0-4BA2-A306-2A37CB038812}"/>
              </a:ext>
            </a:extLst>
          </p:cNvPr>
          <p:cNvSpPr/>
          <p:nvPr/>
        </p:nvSpPr>
        <p:spPr bwMode="auto">
          <a:xfrm>
            <a:off x="6094414" y="5273315"/>
            <a:ext cx="215165" cy="216024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feil: nach rechts 12">
            <a:extLst>
              <a:ext uri="{FF2B5EF4-FFF2-40B4-BE49-F238E27FC236}">
                <a16:creationId xmlns:a16="http://schemas.microsoft.com/office/drawing/2014/main" id="{CB9A176B-A445-4E92-84C0-D42E0B5B4A99}"/>
              </a:ext>
            </a:extLst>
          </p:cNvPr>
          <p:cNvSpPr/>
          <p:nvPr/>
        </p:nvSpPr>
        <p:spPr bwMode="auto">
          <a:xfrm>
            <a:off x="8370129" y="5273315"/>
            <a:ext cx="215165" cy="216024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444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1826A9-FF7F-4BE7-BF75-548BB1649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Signalakquirierung und Hardware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08F15AD-B453-46D7-8711-0B8A8AD9BD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D95991-3A16-4572-B6F3-EC95144852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10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B2738BB-DF43-4683-B7AA-1E89AF70F2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5" t="22214" b="6667"/>
          <a:stretch/>
        </p:blipFill>
        <p:spPr>
          <a:xfrm rot="5400000">
            <a:off x="8356947" y="2269082"/>
            <a:ext cx="3229740" cy="1931841"/>
          </a:xfrm>
          <a:prstGeom prst="rect">
            <a:avLst/>
          </a:prstGeom>
        </p:spPr>
      </p:pic>
      <p:pic>
        <p:nvPicPr>
          <p:cNvPr id="10" name="Picture 2" descr="A picture containing indoor, counter, kitchen, sink&#10;&#10;Description automatically generated">
            <a:extLst>
              <a:ext uri="{FF2B5EF4-FFF2-40B4-BE49-F238E27FC236}">
                <a16:creationId xmlns:a16="http://schemas.microsoft.com/office/drawing/2014/main" id="{189E7AF0-0E2F-4A4A-89A7-96F64D8682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103" t="27800" r="2169" b="11200"/>
          <a:stretch/>
        </p:blipFill>
        <p:spPr>
          <a:xfrm>
            <a:off x="477838" y="1755256"/>
            <a:ext cx="6553472" cy="3635620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9694F52-12A2-431E-A249-F4D9C4076B3D}"/>
              </a:ext>
            </a:extLst>
          </p:cNvPr>
          <p:cNvCxnSpPr/>
          <p:nvPr/>
        </p:nvCxnSpPr>
        <p:spPr bwMode="auto">
          <a:xfrm flipH="1">
            <a:off x="3070870" y="1556792"/>
            <a:ext cx="1008112" cy="1440160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DF583B5-8ED7-4E26-974A-6ADE6F754932}"/>
              </a:ext>
            </a:extLst>
          </p:cNvPr>
          <p:cNvSpPr txBox="1"/>
          <p:nvPr/>
        </p:nvSpPr>
        <p:spPr>
          <a:xfrm>
            <a:off x="3502918" y="1218238"/>
            <a:ext cx="2952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Altes Kabel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6CE32E3-57ED-482F-8B81-D83D08AA4750}"/>
              </a:ext>
            </a:extLst>
          </p:cNvPr>
          <p:cNvSpPr txBox="1"/>
          <p:nvPr/>
        </p:nvSpPr>
        <p:spPr>
          <a:xfrm>
            <a:off x="9343767" y="741603"/>
            <a:ext cx="2075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Y-Splitter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70524A9-FDBD-4952-9C7F-4D62CAC83786}"/>
              </a:ext>
            </a:extLst>
          </p:cNvPr>
          <p:cNvSpPr txBox="1"/>
          <p:nvPr/>
        </p:nvSpPr>
        <p:spPr>
          <a:xfrm>
            <a:off x="8285819" y="1178128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Buskoppler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2E41C71-B5B1-4A10-9CA1-567729C12615}"/>
              </a:ext>
            </a:extLst>
          </p:cNvPr>
          <p:cNvSpPr txBox="1"/>
          <p:nvPr/>
        </p:nvSpPr>
        <p:spPr>
          <a:xfrm>
            <a:off x="10487694" y="1159297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SAAD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3BBDA631-FD8D-4EAC-8E6C-2AB812E5BFFA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9149913" y="1516682"/>
            <a:ext cx="432050" cy="710208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531742AC-B270-4A6B-BAFC-163EAA55D1CC}"/>
              </a:ext>
            </a:extLst>
          </p:cNvPr>
          <p:cNvSpPr txBox="1"/>
          <p:nvPr/>
        </p:nvSpPr>
        <p:spPr>
          <a:xfrm>
            <a:off x="9538290" y="5075892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Prozess</a:t>
            </a: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D3ECDCC-E79E-4889-B067-C552E6E0CEAF}"/>
              </a:ext>
            </a:extLst>
          </p:cNvPr>
          <p:cNvCxnSpPr>
            <a:cxnSpLocks/>
          </p:cNvCxnSpPr>
          <p:nvPr/>
        </p:nvCxnSpPr>
        <p:spPr bwMode="auto">
          <a:xfrm flipV="1">
            <a:off x="10402386" y="1495298"/>
            <a:ext cx="411229" cy="759306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AA6746AA-CB4F-4EBB-9186-C3C6168E9A29}"/>
              </a:ext>
            </a:extLst>
          </p:cNvPr>
          <p:cNvCxnSpPr>
            <a:cxnSpLocks/>
          </p:cNvCxnSpPr>
          <p:nvPr/>
        </p:nvCxnSpPr>
        <p:spPr bwMode="auto">
          <a:xfrm flipH="1">
            <a:off x="9962635" y="4335203"/>
            <a:ext cx="18364" cy="792088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BA6D21DB-2FBD-4717-9003-9C1675E53D57}"/>
              </a:ext>
            </a:extLst>
          </p:cNvPr>
          <p:cNvCxnSpPr>
            <a:cxnSpLocks/>
          </p:cNvCxnSpPr>
          <p:nvPr/>
        </p:nvCxnSpPr>
        <p:spPr bwMode="auto">
          <a:xfrm>
            <a:off x="8869549" y="1722884"/>
            <a:ext cx="748417" cy="3312368"/>
          </a:xfrm>
          <a:prstGeom prst="straightConnector1">
            <a:avLst/>
          </a:prstGeom>
          <a:noFill/>
          <a:ln w="5715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round/>
            <a:headEnd type="triangle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39407655-9FC8-4EE3-999B-C05687A5CF38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 bwMode="auto">
          <a:xfrm flipV="1">
            <a:off x="9581963" y="1343963"/>
            <a:ext cx="905731" cy="3442"/>
          </a:xfrm>
          <a:prstGeom prst="straightConnector1">
            <a:avLst/>
          </a:prstGeom>
          <a:noFill/>
          <a:ln w="5715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9FA4588E-90ED-4411-A977-0C27E277820F}"/>
              </a:ext>
            </a:extLst>
          </p:cNvPr>
          <p:cNvCxnSpPr>
            <a:cxnSpLocks/>
          </p:cNvCxnSpPr>
          <p:nvPr/>
        </p:nvCxnSpPr>
        <p:spPr bwMode="auto">
          <a:xfrm flipV="1">
            <a:off x="10302043" y="1600854"/>
            <a:ext cx="720078" cy="3394837"/>
          </a:xfrm>
          <a:prstGeom prst="straightConnector1">
            <a:avLst/>
          </a:prstGeom>
          <a:noFill/>
          <a:ln w="5715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Rechteck: abgerundete Ecken 47">
            <a:extLst>
              <a:ext uri="{FF2B5EF4-FFF2-40B4-BE49-F238E27FC236}">
                <a16:creationId xmlns:a16="http://schemas.microsoft.com/office/drawing/2014/main" id="{925FD965-3926-448E-BFC6-3D95D299E9A0}"/>
              </a:ext>
            </a:extLst>
          </p:cNvPr>
          <p:cNvSpPr/>
          <p:nvPr/>
        </p:nvSpPr>
        <p:spPr bwMode="auto">
          <a:xfrm>
            <a:off x="8112271" y="1087288"/>
            <a:ext cx="3527551" cy="5006008"/>
          </a:xfrm>
          <a:prstGeom prst="roundRect">
            <a:avLst/>
          </a:prstGeom>
          <a:noFill/>
          <a:ln w="2857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E5025BEF-230F-4581-BC3D-62B419A9FECC}"/>
              </a:ext>
            </a:extLst>
          </p:cNvPr>
          <p:cNvSpPr/>
          <p:nvPr/>
        </p:nvSpPr>
        <p:spPr bwMode="auto">
          <a:xfrm>
            <a:off x="5850088" y="471219"/>
            <a:ext cx="1181222" cy="48996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E6782258-7098-4359-B23C-97B90824472D}"/>
              </a:ext>
            </a:extLst>
          </p:cNvPr>
          <p:cNvCxnSpPr>
            <a:cxnSpLocks/>
          </p:cNvCxnSpPr>
          <p:nvPr/>
        </p:nvCxnSpPr>
        <p:spPr bwMode="auto">
          <a:xfrm>
            <a:off x="8591520" y="5733256"/>
            <a:ext cx="552586" cy="0"/>
          </a:xfrm>
          <a:prstGeom prst="straightConnector1">
            <a:avLst/>
          </a:prstGeom>
          <a:noFill/>
          <a:ln w="5715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50DD547-DF49-4112-81A9-962A3DD86A85}"/>
              </a:ext>
            </a:extLst>
          </p:cNvPr>
          <p:cNvCxnSpPr>
            <a:cxnSpLocks/>
          </p:cNvCxnSpPr>
          <p:nvPr/>
        </p:nvCxnSpPr>
        <p:spPr bwMode="auto">
          <a:xfrm>
            <a:off x="8523824" y="5963212"/>
            <a:ext cx="620282" cy="0"/>
          </a:xfrm>
          <a:prstGeom prst="straightConnector1">
            <a:avLst/>
          </a:prstGeom>
          <a:noFill/>
          <a:ln w="5715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round/>
            <a:headEnd type="triangle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4" name="Textfeld 53">
            <a:extLst>
              <a:ext uri="{FF2B5EF4-FFF2-40B4-BE49-F238E27FC236}">
                <a16:creationId xmlns:a16="http://schemas.microsoft.com/office/drawing/2014/main" id="{33430C45-4FC8-4F0B-8581-B0D6162166B2}"/>
              </a:ext>
            </a:extLst>
          </p:cNvPr>
          <p:cNvSpPr txBox="1"/>
          <p:nvPr/>
        </p:nvSpPr>
        <p:spPr>
          <a:xfrm>
            <a:off x="9243757" y="5661248"/>
            <a:ext cx="218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Kommunikation</a:t>
            </a:r>
          </a:p>
        </p:txBody>
      </p:sp>
      <p:sp>
        <p:nvSpPr>
          <p:cNvPr id="30" name="Pfeil: Chevron 29">
            <a:extLst>
              <a:ext uri="{FF2B5EF4-FFF2-40B4-BE49-F238E27FC236}">
                <a16:creationId xmlns:a16="http://schemas.microsoft.com/office/drawing/2014/main" id="{585D67FC-0A98-44B4-A6DF-26FB1C91BFDF}"/>
              </a:ext>
            </a:extLst>
          </p:cNvPr>
          <p:cNvSpPr/>
          <p:nvPr/>
        </p:nvSpPr>
        <p:spPr bwMode="auto">
          <a:xfrm>
            <a:off x="10333777" y="23613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93F5B22D-BEF3-4EBF-971C-567CA2BD8BC0}"/>
              </a:ext>
            </a:extLst>
          </p:cNvPr>
          <p:cNvSpPr txBox="1"/>
          <p:nvPr/>
        </p:nvSpPr>
        <p:spPr>
          <a:xfrm>
            <a:off x="10727502" y="228994"/>
            <a:ext cx="1000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Schaltungs-design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2017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47CF79-957D-40E4-95DE-91204414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680" y="334800"/>
            <a:ext cx="11233150" cy="369332"/>
          </a:xfrm>
        </p:spPr>
        <p:txBody>
          <a:bodyPr/>
          <a:lstStyle/>
          <a:p>
            <a:r>
              <a:rPr lang="de-DE" dirty="0"/>
              <a:t>Signalakquirierung und Hardware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60C21F-EB09-4CBA-9928-D4E37B8B1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81" y="1268760"/>
            <a:ext cx="11233149" cy="4752628"/>
          </a:xfrm>
        </p:spPr>
        <p:txBody>
          <a:bodyPr/>
          <a:lstStyle/>
          <a:p>
            <a:r>
              <a:rPr lang="de-DE" dirty="0"/>
              <a:t>AD Converter:										Elektrische Spannung Reduktion:</a:t>
            </a:r>
          </a:p>
          <a:p>
            <a:pPr lvl="1"/>
            <a:r>
              <a:rPr lang="de-DE" dirty="0"/>
              <a:t>MCP3008</a:t>
            </a:r>
          </a:p>
          <a:p>
            <a:pPr lvl="1"/>
            <a:r>
              <a:rPr lang="de-DE" dirty="0"/>
              <a:t>8  analog Channels</a:t>
            </a:r>
          </a:p>
          <a:p>
            <a:pPr lvl="1"/>
            <a:r>
              <a:rPr lang="de-DE" dirty="0"/>
              <a:t>16 Bits digital Output Channel	</a:t>
            </a:r>
          </a:p>
          <a:p>
            <a:pPr lvl="1"/>
            <a:r>
              <a:rPr lang="de-DE" dirty="0"/>
              <a:t>Frequenzabtastung 1,35 MHz							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C725C6-EB95-45B2-B7A3-86F736B38A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DEEB1D5-B489-4FE7-AF3C-16B139B7D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11</a:t>
            </a:fld>
            <a:endParaRPr lang="de-DE" dirty="0"/>
          </a:p>
        </p:txBody>
      </p:sp>
      <p:pic>
        <p:nvPicPr>
          <p:cNvPr id="1026" name="Picture 2" descr="Quellbild anzeigen">
            <a:extLst>
              <a:ext uri="{FF2B5EF4-FFF2-40B4-BE49-F238E27FC236}">
                <a16:creationId xmlns:a16="http://schemas.microsoft.com/office/drawing/2014/main" id="{EDC36D66-DBD1-46F9-AFB6-BD233C1D8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838" y="3167640"/>
            <a:ext cx="2880320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A9BD932-B413-4863-A5C6-FD6A1B3779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163" y="1772816"/>
            <a:ext cx="5508612" cy="259228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BEAEFF15-1E06-4151-BD11-B045E8422A23}"/>
                  </a:ext>
                </a:extLst>
              </p:cNvPr>
              <p:cNvSpPr txBox="1"/>
              <p:nvPr/>
            </p:nvSpPr>
            <p:spPr>
              <a:xfrm>
                <a:off x="6707697" y="4051763"/>
                <a:ext cx="3816424" cy="19643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de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𝑜𝑢𝑡𝑝𝑢𝑡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𝑖𝑛𝑝𝑢𝑡</m:t>
                          </m:r>
                        </m:sub>
                      </m:sSub>
                    </m:oMath>
                  </m:oMathPara>
                </a14:m>
                <a:endParaRPr lang="de-DE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𝑜𝑢𝑡𝑝𝑢𝑡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0,1 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𝑖𝑛𝑝𝑢𝑡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BEAEFF15-1E06-4151-BD11-B045E8422A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7697" y="4051763"/>
                <a:ext cx="3816424" cy="19643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D3C10AA3-120D-4DC1-BF81-E320F3F1B414}"/>
              </a:ext>
            </a:extLst>
          </p:cNvPr>
          <p:cNvSpPr/>
          <p:nvPr/>
        </p:nvSpPr>
        <p:spPr bwMode="auto">
          <a:xfrm>
            <a:off x="10343678" y="107698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2E62C24-51D5-492C-94FD-1C62F9F874C9}"/>
              </a:ext>
            </a:extLst>
          </p:cNvPr>
          <p:cNvSpPr txBox="1"/>
          <p:nvPr/>
        </p:nvSpPr>
        <p:spPr>
          <a:xfrm>
            <a:off x="10727502" y="228994"/>
            <a:ext cx="1000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Schaltungs-design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8585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B977CE-B124-4F86-B9D9-6FC71F9E8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Signalanalyse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DA7617-A1F9-4FA5-90D6-DBF342502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CB7EAFE-0906-4544-A2D4-9F8ADAD6F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12</a:t>
            </a:fld>
            <a:endParaRPr lang="de-DE" dirty="0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FCEFAA2-A773-4D48-82BD-99859618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840" y="1641529"/>
            <a:ext cx="11233149" cy="4896644"/>
          </a:xfrm>
        </p:spPr>
        <p:txBody>
          <a:bodyPr/>
          <a:lstStyle/>
          <a:p>
            <a:r>
              <a:rPr lang="de-DE" dirty="0"/>
              <a:t>Silver Bucket:	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Black Bucket:											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8B24089-8FC1-4373-8688-7AFB4DAD958A}"/>
              </a:ext>
            </a:extLst>
          </p:cNvPr>
          <p:cNvSpPr txBox="1"/>
          <p:nvPr/>
        </p:nvSpPr>
        <p:spPr>
          <a:xfrm>
            <a:off x="3515801" y="1237793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Schranke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3E32AB0-AC25-4572-885F-DB4F89B6FF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8"/>
          <a:stretch/>
        </p:blipFill>
        <p:spPr>
          <a:xfrm>
            <a:off x="2566814" y="3675870"/>
            <a:ext cx="3094126" cy="191880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62C4F1F-DCF4-436F-BB7C-E331A8822F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8"/>
          <a:stretch/>
        </p:blipFill>
        <p:spPr>
          <a:xfrm>
            <a:off x="2566814" y="1590386"/>
            <a:ext cx="3095529" cy="191967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4616D5E-ACD1-4E37-BB5F-929E980DFF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7"/>
          <a:stretch/>
        </p:blipFill>
        <p:spPr>
          <a:xfrm>
            <a:off x="6422396" y="1641529"/>
            <a:ext cx="3096000" cy="1868811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279AA1B-33FB-4074-8AA9-DF3373EFDEA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81"/>
          <a:stretch/>
        </p:blipFill>
        <p:spPr>
          <a:xfrm>
            <a:off x="6422396" y="3675871"/>
            <a:ext cx="3096000" cy="1876563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4C752EF9-B4EE-42CA-9A28-F9702556E649}"/>
              </a:ext>
            </a:extLst>
          </p:cNvPr>
          <p:cNvSpPr txBox="1"/>
          <p:nvPr/>
        </p:nvSpPr>
        <p:spPr>
          <a:xfrm>
            <a:off x="7103318" y="1231963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Induktiv Sensor</a:t>
            </a:r>
          </a:p>
        </p:txBody>
      </p:sp>
      <p:sp>
        <p:nvSpPr>
          <p:cNvPr id="15" name="Pfeil: Chevron 14">
            <a:extLst>
              <a:ext uri="{FF2B5EF4-FFF2-40B4-BE49-F238E27FC236}">
                <a16:creationId xmlns:a16="http://schemas.microsoft.com/office/drawing/2014/main" id="{36205F42-AA31-4C4E-8851-8CF32382DAD1}"/>
              </a:ext>
            </a:extLst>
          </p:cNvPr>
          <p:cNvSpPr/>
          <p:nvPr/>
        </p:nvSpPr>
        <p:spPr bwMode="auto">
          <a:xfrm>
            <a:off x="10199662" y="122937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E08F63E-3180-49D4-BCCB-6543F199659C}"/>
              </a:ext>
            </a:extLst>
          </p:cNvPr>
          <p:cNvSpPr txBox="1"/>
          <p:nvPr/>
        </p:nvSpPr>
        <p:spPr>
          <a:xfrm>
            <a:off x="10554257" y="323382"/>
            <a:ext cx="13321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Signalerfassung</a:t>
            </a:r>
          </a:p>
        </p:txBody>
      </p:sp>
    </p:spTree>
    <p:extLst>
      <p:ext uri="{BB962C8B-B14F-4D97-AF65-F5344CB8AC3E}">
        <p14:creationId xmlns:p14="http://schemas.microsoft.com/office/powerpoint/2010/main" val="1773554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9B61BC-FA96-428F-96A0-38D23C48E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Signalanalyse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AABC71A-4042-47AA-8CAB-5BEA2D551C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01D35E-65F3-471A-A793-EF4D10150D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13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13B0961-9D56-499C-B2AB-7132ADA6028B}"/>
              </a:ext>
            </a:extLst>
          </p:cNvPr>
          <p:cNvSpPr txBox="1"/>
          <p:nvPr/>
        </p:nvSpPr>
        <p:spPr>
          <a:xfrm>
            <a:off x="1341734" y="1052736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Laufband an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9D37468-733A-4F77-8F73-5E5300D332B7}"/>
              </a:ext>
            </a:extLst>
          </p:cNvPr>
          <p:cNvSpPr txBox="1"/>
          <p:nvPr/>
        </p:nvSpPr>
        <p:spPr>
          <a:xfrm>
            <a:off x="5571502" y="980728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Taster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924C454-F7BC-4398-8542-DE09A00484C3}"/>
              </a:ext>
            </a:extLst>
          </p:cNvPr>
          <p:cNvSpPr txBox="1"/>
          <p:nvPr/>
        </p:nvSpPr>
        <p:spPr>
          <a:xfrm>
            <a:off x="8339874" y="1033646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Laufband nach links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B56C606-1683-40A6-86BF-3F3360E0D6CF}"/>
              </a:ext>
            </a:extLst>
          </p:cNvPr>
          <p:cNvSpPr txBox="1"/>
          <p:nvPr/>
        </p:nvSpPr>
        <p:spPr>
          <a:xfrm>
            <a:off x="1846734" y="3646396"/>
            <a:ext cx="172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Licht an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A53DDC4-82B4-441C-8D5F-551973C7491B}"/>
              </a:ext>
            </a:extLst>
          </p:cNvPr>
          <p:cNvSpPr txBox="1"/>
          <p:nvPr/>
        </p:nvSpPr>
        <p:spPr>
          <a:xfrm>
            <a:off x="5565594" y="3619614"/>
            <a:ext cx="2021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Schalter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C0DFAB5-9339-4485-80FB-20D0F8794F7E}"/>
              </a:ext>
            </a:extLst>
          </p:cNvPr>
          <p:cNvSpPr txBox="1"/>
          <p:nvPr/>
        </p:nvSpPr>
        <p:spPr>
          <a:xfrm>
            <a:off x="8738119" y="3619614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Lichtschranke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147DA14-3960-4521-8E1F-B59055BC01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61"/>
          <a:stretch/>
        </p:blipFill>
        <p:spPr>
          <a:xfrm>
            <a:off x="905627" y="1342992"/>
            <a:ext cx="3079438" cy="19080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4D97878C-F7DD-4CF8-AA3A-03FC4CB327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3"/>
          <a:stretch/>
        </p:blipFill>
        <p:spPr>
          <a:xfrm>
            <a:off x="4700240" y="1278476"/>
            <a:ext cx="2788347" cy="1974714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9F71C980-0769-4008-B32C-7713FA1677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48"/>
          <a:stretch/>
        </p:blipFill>
        <p:spPr>
          <a:xfrm>
            <a:off x="8170204" y="1330386"/>
            <a:ext cx="2859620" cy="190800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3A1E3EE9-A940-48D9-8F58-96C8AC6280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2"/>
          <a:stretch/>
        </p:blipFill>
        <p:spPr>
          <a:xfrm>
            <a:off x="876208" y="3968928"/>
            <a:ext cx="3050953" cy="1838468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080FF29F-7399-4CA6-B71F-D69EFCC64F5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0"/>
          <a:stretch/>
        </p:blipFill>
        <p:spPr>
          <a:xfrm>
            <a:off x="4768087" y="3942170"/>
            <a:ext cx="2788347" cy="1904510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53AE88E0-3DED-4B22-A4D4-C435248B4E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0"/>
          <a:stretch/>
        </p:blipFill>
        <p:spPr>
          <a:xfrm>
            <a:off x="8173639" y="3930672"/>
            <a:ext cx="3140566" cy="1908000"/>
          </a:xfrm>
          <a:prstGeom prst="rect">
            <a:avLst/>
          </a:prstGeom>
        </p:spPr>
      </p:pic>
      <p:sp>
        <p:nvSpPr>
          <p:cNvPr id="18" name="Pfeil: Chevron 17">
            <a:extLst>
              <a:ext uri="{FF2B5EF4-FFF2-40B4-BE49-F238E27FC236}">
                <a16:creationId xmlns:a16="http://schemas.microsoft.com/office/drawing/2014/main" id="{8C1B3316-B6F1-4803-BE71-892DE412AE3D}"/>
              </a:ext>
            </a:extLst>
          </p:cNvPr>
          <p:cNvSpPr/>
          <p:nvPr/>
        </p:nvSpPr>
        <p:spPr bwMode="auto">
          <a:xfrm>
            <a:off x="10199662" y="122937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4773E92-59F2-4077-9CBC-3DC18859CCAC}"/>
              </a:ext>
            </a:extLst>
          </p:cNvPr>
          <p:cNvSpPr txBox="1"/>
          <p:nvPr/>
        </p:nvSpPr>
        <p:spPr>
          <a:xfrm>
            <a:off x="10554257" y="323382"/>
            <a:ext cx="13321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Signalerfassung</a:t>
            </a:r>
          </a:p>
        </p:txBody>
      </p:sp>
    </p:spTree>
    <p:extLst>
      <p:ext uri="{BB962C8B-B14F-4D97-AF65-F5344CB8AC3E}">
        <p14:creationId xmlns:p14="http://schemas.microsoft.com/office/powerpoint/2010/main" val="3725033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B977CE-B124-4F86-B9D9-6FC71F9E8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Signalanalysis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DA7617-A1F9-4FA5-90D6-DBF342502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CB7EAFE-0906-4544-A2D4-9F8ADAD6F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14</a:t>
            </a:fld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8B24089-8FC1-4373-8688-7AFB4DAD958A}"/>
              </a:ext>
            </a:extLst>
          </p:cNvPr>
          <p:cNvSpPr txBox="1"/>
          <p:nvPr/>
        </p:nvSpPr>
        <p:spPr>
          <a:xfrm>
            <a:off x="7218080" y="134392"/>
            <a:ext cx="355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Schranke (Silver/Black Bucket)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3E32AB0-AC25-4572-885F-DB4F89B6FF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8"/>
          <a:stretch/>
        </p:blipFill>
        <p:spPr>
          <a:xfrm>
            <a:off x="8680218" y="455877"/>
            <a:ext cx="1992338" cy="123553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62C4F1F-DCF4-436F-BB7C-E331A8822F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8"/>
          <a:stretch/>
        </p:blipFill>
        <p:spPr>
          <a:xfrm>
            <a:off x="6766172" y="451513"/>
            <a:ext cx="1992339" cy="123553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4616D5E-ACD1-4E37-BB5F-929E980DFF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7"/>
          <a:stretch/>
        </p:blipFill>
        <p:spPr>
          <a:xfrm>
            <a:off x="1375407" y="5027656"/>
            <a:ext cx="1804861" cy="1089452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279AA1B-33FB-4074-8AA9-DF3373EFDEA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81"/>
          <a:stretch/>
        </p:blipFill>
        <p:spPr>
          <a:xfrm>
            <a:off x="3182699" y="5031848"/>
            <a:ext cx="1790489" cy="1085260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4C752EF9-B4EE-42CA-9A28-F9702556E649}"/>
              </a:ext>
            </a:extLst>
          </p:cNvPr>
          <p:cNvSpPr txBox="1"/>
          <p:nvPr/>
        </p:nvSpPr>
        <p:spPr>
          <a:xfrm>
            <a:off x="116464" y="4712212"/>
            <a:ext cx="4034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Induktiv Sensor (Silver/Black Bucket)</a:t>
            </a:r>
          </a:p>
        </p:txBody>
      </p:sp>
      <p:sp>
        <p:nvSpPr>
          <p:cNvPr id="12" name="Pfeil: Chevron 11">
            <a:extLst>
              <a:ext uri="{FF2B5EF4-FFF2-40B4-BE49-F238E27FC236}">
                <a16:creationId xmlns:a16="http://schemas.microsoft.com/office/drawing/2014/main" id="{9BA0BB8E-72F3-41CD-BBC8-A108F955DE96}"/>
              </a:ext>
            </a:extLst>
          </p:cNvPr>
          <p:cNvSpPr/>
          <p:nvPr/>
        </p:nvSpPr>
        <p:spPr bwMode="auto">
          <a:xfrm>
            <a:off x="2710830" y="67316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956E72C-7AB6-48CE-ACF0-782409572A78}"/>
              </a:ext>
            </a:extLst>
          </p:cNvPr>
          <p:cNvSpPr txBox="1"/>
          <p:nvPr/>
        </p:nvSpPr>
        <p:spPr>
          <a:xfrm>
            <a:off x="3065425" y="267761"/>
            <a:ext cx="13321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Signalerfassung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CC6FD04C-A4D8-4929-9866-6B96EFF67D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7597" y="1814897"/>
            <a:ext cx="3727087" cy="310547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05F0036-1093-484F-8C65-C4A72ACF9221}"/>
              </a:ext>
            </a:extLst>
          </p:cNvPr>
          <p:cNvCxnSpPr>
            <a:cxnSpLocks/>
          </p:cNvCxnSpPr>
          <p:nvPr/>
        </p:nvCxnSpPr>
        <p:spPr bwMode="auto">
          <a:xfrm>
            <a:off x="3065425" y="3184186"/>
            <a:ext cx="1834718" cy="13165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32E137B-89A4-4B8F-9146-FC56088F3B34}"/>
              </a:ext>
            </a:extLst>
          </p:cNvPr>
          <p:cNvCxnSpPr>
            <a:cxnSpLocks/>
          </p:cNvCxnSpPr>
          <p:nvPr/>
        </p:nvCxnSpPr>
        <p:spPr bwMode="auto">
          <a:xfrm flipV="1">
            <a:off x="4077106" y="3459892"/>
            <a:ext cx="1646074" cy="1515012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6" name="Grafik 25">
            <a:extLst>
              <a:ext uri="{FF2B5EF4-FFF2-40B4-BE49-F238E27FC236}">
                <a16:creationId xmlns:a16="http://schemas.microsoft.com/office/drawing/2014/main" id="{3C0D9223-AC67-4385-A669-E4F33A0D02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61"/>
          <a:stretch/>
        </p:blipFill>
        <p:spPr>
          <a:xfrm>
            <a:off x="8337973" y="2904234"/>
            <a:ext cx="1994102" cy="1235533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DF957D9-6389-4D51-9C82-D61E1D1A9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845" y="1223947"/>
            <a:ext cx="1922580" cy="116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504A762-ECAD-463E-8852-1C8428552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2548" y="5000947"/>
            <a:ext cx="1627530" cy="1116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D60F6251-40C8-4348-B263-66BF51A862DE}"/>
              </a:ext>
            </a:extLst>
          </p:cNvPr>
          <p:cNvSpPr txBox="1"/>
          <p:nvPr/>
        </p:nvSpPr>
        <p:spPr>
          <a:xfrm>
            <a:off x="1642999" y="937787"/>
            <a:ext cx="172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Licht an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7E5073D-11DD-4748-9014-99CD643DE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532" y="518873"/>
            <a:ext cx="1729136" cy="1227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055849DE-2752-430E-B4C0-F8980CA0BED1}"/>
              </a:ext>
            </a:extLst>
          </p:cNvPr>
          <p:cNvCxnSpPr>
            <a:cxnSpLocks/>
            <a:stCxn id="2050" idx="3"/>
          </p:cNvCxnSpPr>
          <p:nvPr/>
        </p:nvCxnSpPr>
        <p:spPr bwMode="auto">
          <a:xfrm>
            <a:off x="3065425" y="1805501"/>
            <a:ext cx="2510476" cy="1003375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A6E8DE9E-DC8B-411D-8620-F78F99627D5B}"/>
              </a:ext>
            </a:extLst>
          </p:cNvPr>
          <p:cNvSpPr txBox="1"/>
          <p:nvPr/>
        </p:nvSpPr>
        <p:spPr>
          <a:xfrm>
            <a:off x="4973188" y="266521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Taster</a:t>
            </a:r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4ABFF0A-0D95-450E-BC16-521A89F3F93A}"/>
              </a:ext>
            </a:extLst>
          </p:cNvPr>
          <p:cNvCxnSpPr>
            <a:cxnSpLocks/>
          </p:cNvCxnSpPr>
          <p:nvPr/>
        </p:nvCxnSpPr>
        <p:spPr bwMode="auto">
          <a:xfrm>
            <a:off x="5895554" y="1773823"/>
            <a:ext cx="547125" cy="981783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056" name="Picture 8">
            <a:extLst>
              <a:ext uri="{FF2B5EF4-FFF2-40B4-BE49-F238E27FC236}">
                <a16:creationId xmlns:a16="http://schemas.microsoft.com/office/drawing/2014/main" id="{F6D5C60E-1CFA-4515-AD72-2F40AC841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8214" y="2887359"/>
            <a:ext cx="1877212" cy="125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feld 39">
            <a:extLst>
              <a:ext uri="{FF2B5EF4-FFF2-40B4-BE49-F238E27FC236}">
                <a16:creationId xmlns:a16="http://schemas.microsoft.com/office/drawing/2014/main" id="{456A9202-14A7-4339-A354-A12F4A5093AB}"/>
              </a:ext>
            </a:extLst>
          </p:cNvPr>
          <p:cNvSpPr txBox="1"/>
          <p:nvPr/>
        </p:nvSpPr>
        <p:spPr>
          <a:xfrm>
            <a:off x="8680218" y="2493829"/>
            <a:ext cx="3235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Laufband (nach rechts/links)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C8336ED7-7950-4227-A311-7CBADC8EF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541" y="3092529"/>
            <a:ext cx="1951602" cy="1187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feld 44">
            <a:extLst>
              <a:ext uri="{FF2B5EF4-FFF2-40B4-BE49-F238E27FC236}">
                <a16:creationId xmlns:a16="http://schemas.microsoft.com/office/drawing/2014/main" id="{77FF00C9-B9CD-437A-9D1C-482767582F13}"/>
              </a:ext>
            </a:extLst>
          </p:cNvPr>
          <p:cNvSpPr txBox="1"/>
          <p:nvPr/>
        </p:nvSpPr>
        <p:spPr>
          <a:xfrm>
            <a:off x="1344435" y="277378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Lichtschranke</a:t>
            </a:r>
          </a:p>
        </p:txBody>
      </p: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B4285DF9-3462-49F7-9440-90CD6CFACA61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6959302" y="3356992"/>
            <a:ext cx="1295641" cy="72008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7" name="Textfeld 56">
            <a:extLst>
              <a:ext uri="{FF2B5EF4-FFF2-40B4-BE49-F238E27FC236}">
                <a16:creationId xmlns:a16="http://schemas.microsoft.com/office/drawing/2014/main" id="{A3A65E03-A56D-4D78-9062-18450DF5FAF2}"/>
              </a:ext>
            </a:extLst>
          </p:cNvPr>
          <p:cNvSpPr txBox="1"/>
          <p:nvPr/>
        </p:nvSpPr>
        <p:spPr>
          <a:xfrm>
            <a:off x="8680218" y="4652858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Schalter</a:t>
            </a:r>
          </a:p>
        </p:txBody>
      </p:sp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EDA73187-F5E4-4E77-8B22-E4D81DEB2603}"/>
              </a:ext>
            </a:extLst>
          </p:cNvPr>
          <p:cNvCxnSpPr>
            <a:cxnSpLocks/>
          </p:cNvCxnSpPr>
          <p:nvPr/>
        </p:nvCxnSpPr>
        <p:spPr bwMode="auto">
          <a:xfrm flipH="1">
            <a:off x="6999136" y="1614489"/>
            <a:ext cx="478061" cy="1343957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" name="Gerade Verbindung mit Pfeil 60">
            <a:extLst>
              <a:ext uri="{FF2B5EF4-FFF2-40B4-BE49-F238E27FC236}">
                <a16:creationId xmlns:a16="http://schemas.microsoft.com/office/drawing/2014/main" id="{57B8DE16-49A7-4E71-A52B-A198B8430D94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607122" y="4008993"/>
            <a:ext cx="1057969" cy="1022855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189169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04D750-39C5-4244-9625-DF012AF14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Maschinelle Lernen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62C7D4-8733-488F-A4C6-DA490BE82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Aus dem Literatur habe ich die folgenden Methoden ausgewählt:</a:t>
            </a:r>
          </a:p>
          <a:p>
            <a:pPr lvl="1"/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Network (CNN) und Autoencoder</a:t>
            </a:r>
          </a:p>
          <a:p>
            <a:pPr lvl="2"/>
            <a:r>
              <a:rPr lang="de-DE" dirty="0"/>
              <a:t>Merkmale der Signale lernen</a:t>
            </a:r>
          </a:p>
          <a:p>
            <a:pPr lvl="1"/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Outlier</a:t>
            </a:r>
            <a:r>
              <a:rPr lang="de-DE" dirty="0"/>
              <a:t> </a:t>
            </a:r>
            <a:r>
              <a:rPr lang="de-DE" dirty="0" err="1"/>
              <a:t>Factor</a:t>
            </a:r>
            <a:r>
              <a:rPr lang="de-DE" dirty="0"/>
              <a:t> (LOF) und Density-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Spatial</a:t>
            </a:r>
            <a:r>
              <a:rPr lang="de-DE" dirty="0"/>
              <a:t> Clustering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Noise (DBSCAN)</a:t>
            </a:r>
          </a:p>
          <a:p>
            <a:pPr lvl="2"/>
            <a:r>
              <a:rPr lang="de-DE" dirty="0"/>
              <a:t>Verwende die Dichte eines Objektes und die Anzahl der Nachbarn dieses Punkts in einem Radius um Clusters zu bauen</a:t>
            </a:r>
          </a:p>
          <a:p>
            <a:pPr lvl="1"/>
            <a:r>
              <a:rPr lang="de-DE" dirty="0" err="1"/>
              <a:t>One</a:t>
            </a:r>
            <a:r>
              <a:rPr lang="de-DE" dirty="0"/>
              <a:t> Class Support Vector </a:t>
            </a:r>
            <a:r>
              <a:rPr lang="de-DE" dirty="0" err="1"/>
              <a:t>Machine</a:t>
            </a:r>
            <a:r>
              <a:rPr lang="de-DE" dirty="0"/>
              <a:t> (SVM)</a:t>
            </a:r>
          </a:p>
          <a:p>
            <a:pPr lvl="2"/>
            <a:r>
              <a:rPr lang="de-DE" dirty="0"/>
              <a:t>Verwende Hyperplan um die Signale in einer Klasse zu sortieren </a:t>
            </a:r>
          </a:p>
          <a:p>
            <a:r>
              <a:rPr lang="de-DE" dirty="0" err="1"/>
              <a:t>Unsupervised</a:t>
            </a:r>
            <a:r>
              <a:rPr lang="de-DE" dirty="0"/>
              <a:t> Lernen</a:t>
            </a:r>
          </a:p>
          <a:p>
            <a:r>
              <a:rPr lang="de-DE" dirty="0"/>
              <a:t>Alle Lernmodelle lernen das Normalverhalten des Prozess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2C5EB9C-D617-4029-8545-6471B31F1D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D4D3D93-66A0-4CD5-9784-6F4AFD86C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15</a:t>
            </a:fld>
            <a:endParaRPr lang="de-DE" dirty="0"/>
          </a:p>
        </p:txBody>
      </p:sp>
      <p:sp>
        <p:nvSpPr>
          <p:cNvPr id="6" name="Pfeil: Chevron 5">
            <a:extLst>
              <a:ext uri="{FF2B5EF4-FFF2-40B4-BE49-F238E27FC236}">
                <a16:creationId xmlns:a16="http://schemas.microsoft.com/office/drawing/2014/main" id="{5D1B930E-9D80-487B-BC18-476AB02BA9E2}"/>
              </a:ext>
            </a:extLst>
          </p:cNvPr>
          <p:cNvSpPr/>
          <p:nvPr/>
        </p:nvSpPr>
        <p:spPr bwMode="auto">
          <a:xfrm>
            <a:off x="10343678" y="86814"/>
            <a:ext cx="1728192" cy="677890"/>
          </a:xfrm>
          <a:prstGeom prst="chevron">
            <a:avLst/>
          </a:prstGeom>
          <a:gradFill flip="none" rotWithShape="1">
            <a:gsLst>
              <a:gs pos="0">
                <a:srgbClr val="00B050"/>
              </a:gs>
              <a:gs pos="5000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B331D2B-2935-48CA-A5DB-8D0DD37EC31C}"/>
              </a:ext>
            </a:extLst>
          </p:cNvPr>
          <p:cNvSpPr txBox="1"/>
          <p:nvPr/>
        </p:nvSpPr>
        <p:spPr>
          <a:xfrm>
            <a:off x="10631710" y="194925"/>
            <a:ext cx="1373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Lernmodellen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3294510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ECEF4-3AC3-4211-9452-EA8E4142F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Maschinelle Lernen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D9654D-26BE-4B1E-9D67-1C432A762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838" y="1196752"/>
            <a:ext cx="11233149" cy="4824636"/>
          </a:xfrm>
        </p:spPr>
        <p:txBody>
          <a:bodyPr/>
          <a:lstStyle/>
          <a:p>
            <a:endParaRPr lang="de-DE" dirty="0"/>
          </a:p>
          <a:p>
            <a:r>
              <a:rPr lang="de-DE" dirty="0"/>
              <a:t>1D-CNN aus [1]:													</a:t>
            </a:r>
          </a:p>
          <a:p>
            <a:pPr lvl="1"/>
            <a:r>
              <a:rPr lang="de-DE" dirty="0"/>
              <a:t>Input: 8 Arrays von 20 Daten Punkten	</a:t>
            </a:r>
          </a:p>
          <a:p>
            <a:pPr lvl="1"/>
            <a:r>
              <a:rPr lang="de-DE" dirty="0"/>
              <a:t>Output: Vorhersage die nächste 20 Daten Punkten	</a:t>
            </a:r>
          </a:p>
          <a:p>
            <a:pPr lvl="1"/>
            <a:r>
              <a:rPr lang="de-DE" dirty="0"/>
              <a:t>Fünf 1D </a:t>
            </a:r>
            <a:r>
              <a:rPr lang="de-DE" dirty="0" err="1"/>
              <a:t>Convolution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 mit Kernel von Größe 3</a:t>
            </a:r>
          </a:p>
          <a:p>
            <a:pPr lvl="1"/>
            <a:r>
              <a:rPr lang="de-DE" dirty="0"/>
              <a:t>Eine 1D </a:t>
            </a:r>
            <a:r>
              <a:rPr lang="de-DE" dirty="0" err="1"/>
              <a:t>Convolution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 mit Kernel von Größe 1</a:t>
            </a:r>
          </a:p>
          <a:p>
            <a:pPr lvl="1"/>
            <a:r>
              <a:rPr lang="de-DE" dirty="0"/>
              <a:t>3 Verbunden </a:t>
            </a:r>
            <a:r>
              <a:rPr lang="de-DE" dirty="0" err="1"/>
              <a:t>Layers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Loss Berechnen mit Mean Square Error (MSE)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360000" lvl="1" indent="0">
              <a:buNone/>
            </a:pPr>
            <a:r>
              <a:rPr lang="en-GB" sz="1200" dirty="0"/>
              <a:t>[1] </a:t>
            </a:r>
            <a:r>
              <a:rPr lang="en-GB" sz="1200" dirty="0" err="1"/>
              <a:t>Yangdong</a:t>
            </a:r>
            <a:r>
              <a:rPr lang="en-GB" sz="1200" dirty="0"/>
              <a:t> He and Jiabao Zhao, “Temporal Convolutional Networks for Anomaly Detection in Time Series”, 2019 J. Phys.: Conf. Ser. 1213 042050</a:t>
            </a:r>
            <a:endParaRPr lang="de-DE" sz="1200" dirty="0"/>
          </a:p>
          <a:p>
            <a:pPr marL="360000" lvl="1" indent="0">
              <a:buNone/>
            </a:pPr>
            <a:r>
              <a:rPr lang="de-DE" dirty="0"/>
              <a:t>									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634E3D3-8653-41A2-B376-559EBED17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BFA3104-5E56-4A6D-B014-E901B36B5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16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948AA9D-5869-4DFD-93FA-297E9A61D3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679382" y="1196752"/>
            <a:ext cx="3312368" cy="3456384"/>
          </a:xfrm>
          <a:prstGeom prst="rect">
            <a:avLst/>
          </a:prstGeom>
        </p:spPr>
      </p:pic>
      <p:sp>
        <p:nvSpPr>
          <p:cNvPr id="7" name="Pfeil: Chevron 6">
            <a:extLst>
              <a:ext uri="{FF2B5EF4-FFF2-40B4-BE49-F238E27FC236}">
                <a16:creationId xmlns:a16="http://schemas.microsoft.com/office/drawing/2014/main" id="{0C8ABA9E-A893-45BA-9E93-11E599593C86}"/>
              </a:ext>
            </a:extLst>
          </p:cNvPr>
          <p:cNvSpPr/>
          <p:nvPr/>
        </p:nvSpPr>
        <p:spPr bwMode="auto">
          <a:xfrm>
            <a:off x="10343678" y="86814"/>
            <a:ext cx="1728192" cy="677890"/>
          </a:xfrm>
          <a:prstGeom prst="chevron">
            <a:avLst/>
          </a:prstGeom>
          <a:gradFill flip="none" rotWithShape="1">
            <a:gsLst>
              <a:gs pos="0">
                <a:srgbClr val="00B050"/>
              </a:gs>
              <a:gs pos="5000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A925B74-99E4-429B-AC0C-71B0EE62FAE3}"/>
              </a:ext>
            </a:extLst>
          </p:cNvPr>
          <p:cNvSpPr txBox="1"/>
          <p:nvPr/>
        </p:nvSpPr>
        <p:spPr>
          <a:xfrm>
            <a:off x="10631710" y="194925"/>
            <a:ext cx="1373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Lernmodellen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2655083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408CEB-11A8-4D99-A02B-374F708E4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27" y="364328"/>
            <a:ext cx="11233150" cy="369332"/>
          </a:xfrm>
        </p:spPr>
        <p:txBody>
          <a:bodyPr/>
          <a:lstStyle/>
          <a:p>
            <a:r>
              <a:rPr lang="de-DE" dirty="0"/>
              <a:t>Maschinelle Lernen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E252AE-C037-4509-B816-6B84E0C07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Autoencoder aus [1]:</a:t>
            </a:r>
          </a:p>
          <a:p>
            <a:pPr lvl="1"/>
            <a:r>
              <a:rPr lang="de-DE" dirty="0"/>
              <a:t>Input: Array von 8x40 = 320 Punkten</a:t>
            </a:r>
          </a:p>
          <a:p>
            <a:pPr lvl="1"/>
            <a:r>
              <a:rPr lang="de-DE" dirty="0"/>
              <a:t>Output: Vorhersage die nächste 40 Daten Punkten	</a:t>
            </a:r>
          </a:p>
          <a:p>
            <a:pPr lvl="1"/>
            <a:r>
              <a:rPr lang="de-DE" dirty="0"/>
              <a:t>Fully </a:t>
            </a:r>
            <a:r>
              <a:rPr lang="de-DE" dirty="0" err="1"/>
              <a:t>Connected</a:t>
            </a:r>
            <a:r>
              <a:rPr lang="de-DE" dirty="0"/>
              <a:t> Layer mit Linear Funktion</a:t>
            </a:r>
          </a:p>
          <a:p>
            <a:pPr lvl="1"/>
            <a:r>
              <a:rPr lang="de-DE" dirty="0"/>
              <a:t>Layer Dimension: 256 – 196 – 136 – 76 – 14</a:t>
            </a:r>
          </a:p>
          <a:p>
            <a:pPr lvl="1"/>
            <a:r>
              <a:rPr lang="de-DE" dirty="0"/>
              <a:t>Loss Berechnen mit Mean Square Error (MSE)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360000" lvl="1" indent="0">
              <a:buNone/>
            </a:pPr>
            <a:r>
              <a:rPr lang="de-DE" sz="1200" dirty="0"/>
              <a:t>[1]</a:t>
            </a:r>
            <a:r>
              <a:rPr lang="en-GB" sz="1200" dirty="0"/>
              <a:t> K. K. Reddy, S. Sarkar, V. </a:t>
            </a:r>
            <a:r>
              <a:rPr lang="en-GB" sz="1200" dirty="0" err="1"/>
              <a:t>Venugopalan</a:t>
            </a:r>
            <a:r>
              <a:rPr lang="en-GB" sz="1200" dirty="0"/>
              <a:t>, and M. </a:t>
            </a:r>
            <a:r>
              <a:rPr lang="en-GB" sz="1200" dirty="0" err="1"/>
              <a:t>Giering</a:t>
            </a:r>
            <a:r>
              <a:rPr lang="en-GB" sz="1200" dirty="0"/>
              <a:t>, “Anomaly Detection and Fault Disambiguation in Large Flight Data: A Multi-modal Deep Auto-encoder Approach.” in Annual Conf. </a:t>
            </a:r>
            <a:r>
              <a:rPr lang="de-DE" sz="1200" dirty="0" err="1"/>
              <a:t>Prognostics</a:t>
            </a:r>
            <a:r>
              <a:rPr lang="de-DE" sz="1200" dirty="0"/>
              <a:t> and Health Management Society (2016).</a:t>
            </a:r>
          </a:p>
          <a:p>
            <a:pPr marL="360000" lvl="1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6685650-5C2D-40A6-9EB1-792A356D29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A54EE0-5A07-4A12-A310-2A2CF697EE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17</a:t>
            </a:fld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8E3A374-7E12-4C02-A54F-329337E90028}"/>
              </a:ext>
            </a:extLst>
          </p:cNvPr>
          <p:cNvSpPr/>
          <p:nvPr/>
        </p:nvSpPr>
        <p:spPr bwMode="auto">
          <a:xfrm>
            <a:off x="7103067" y="1628800"/>
            <a:ext cx="216024" cy="338437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BF4B8D2-A6FE-48C3-83B3-AD03BF3B82BA}"/>
              </a:ext>
            </a:extLst>
          </p:cNvPr>
          <p:cNvSpPr/>
          <p:nvPr/>
        </p:nvSpPr>
        <p:spPr bwMode="auto">
          <a:xfrm>
            <a:off x="7681684" y="1827697"/>
            <a:ext cx="216024" cy="2880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9556DDD-11B9-4DD0-BBC2-EDDA26BC10C3}"/>
              </a:ext>
            </a:extLst>
          </p:cNvPr>
          <p:cNvSpPr/>
          <p:nvPr/>
        </p:nvSpPr>
        <p:spPr bwMode="auto">
          <a:xfrm>
            <a:off x="8224988" y="2016869"/>
            <a:ext cx="216024" cy="252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91160D03-8281-4C94-9E16-1AA2892D22BB}"/>
              </a:ext>
            </a:extLst>
          </p:cNvPr>
          <p:cNvSpPr/>
          <p:nvPr/>
        </p:nvSpPr>
        <p:spPr bwMode="auto">
          <a:xfrm>
            <a:off x="8768292" y="2191105"/>
            <a:ext cx="216024" cy="2160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624F6F0-E650-44E5-ACA2-6B0125D135D5}"/>
              </a:ext>
            </a:extLst>
          </p:cNvPr>
          <p:cNvSpPr/>
          <p:nvPr/>
        </p:nvSpPr>
        <p:spPr bwMode="auto">
          <a:xfrm>
            <a:off x="9347093" y="2420988"/>
            <a:ext cx="216024" cy="180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A77E3A0-B739-4944-B5F4-89CF1019DCEF}"/>
              </a:ext>
            </a:extLst>
          </p:cNvPr>
          <p:cNvSpPr/>
          <p:nvPr/>
        </p:nvSpPr>
        <p:spPr bwMode="auto">
          <a:xfrm rot="10800000">
            <a:off x="11647704" y="1631671"/>
            <a:ext cx="216024" cy="338437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BF7FDEF-B234-4EC9-8D0D-D1A85A2D8FD9}"/>
              </a:ext>
            </a:extLst>
          </p:cNvPr>
          <p:cNvSpPr/>
          <p:nvPr/>
        </p:nvSpPr>
        <p:spPr bwMode="auto">
          <a:xfrm rot="10800000">
            <a:off x="11072193" y="1836868"/>
            <a:ext cx="216024" cy="2880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25A1D1A2-E5AC-45B6-A5FE-235AB4CB9D0D}"/>
              </a:ext>
            </a:extLst>
          </p:cNvPr>
          <p:cNvSpPr/>
          <p:nvPr/>
        </p:nvSpPr>
        <p:spPr bwMode="auto">
          <a:xfrm rot="10800000">
            <a:off x="10496682" y="2016869"/>
            <a:ext cx="216024" cy="252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3990BEB-5115-42B6-9BD4-54728A011E73}"/>
              </a:ext>
            </a:extLst>
          </p:cNvPr>
          <p:cNvSpPr/>
          <p:nvPr/>
        </p:nvSpPr>
        <p:spPr bwMode="auto">
          <a:xfrm rot="10800000">
            <a:off x="9921171" y="2191106"/>
            <a:ext cx="216024" cy="2160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DE8934F4-7FAE-42E0-B99A-2ADEA42146F5}"/>
              </a:ext>
            </a:extLst>
          </p:cNvPr>
          <p:cNvSpPr/>
          <p:nvPr/>
        </p:nvSpPr>
        <p:spPr bwMode="auto">
          <a:xfrm>
            <a:off x="7374029" y="3140968"/>
            <a:ext cx="255021" cy="360040"/>
          </a:xfrm>
          <a:prstGeom prst="rightArrow">
            <a:avLst/>
          </a:prstGeom>
          <a:solidFill>
            <a:schemeClr val="tx1"/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B5DC544F-BB5D-4C7B-A21A-AEF1B87B67EF}"/>
              </a:ext>
            </a:extLst>
          </p:cNvPr>
          <p:cNvSpPr/>
          <p:nvPr/>
        </p:nvSpPr>
        <p:spPr bwMode="auto">
          <a:xfrm>
            <a:off x="7928417" y="3140968"/>
            <a:ext cx="255021" cy="360040"/>
          </a:xfrm>
          <a:prstGeom prst="rightArrow">
            <a:avLst/>
          </a:prstGeom>
          <a:solidFill>
            <a:schemeClr val="tx1"/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1A87D68D-D847-49A6-9581-F3FB7E09672A}"/>
              </a:ext>
            </a:extLst>
          </p:cNvPr>
          <p:cNvSpPr/>
          <p:nvPr/>
        </p:nvSpPr>
        <p:spPr bwMode="auto">
          <a:xfrm>
            <a:off x="8504481" y="3140968"/>
            <a:ext cx="255021" cy="360040"/>
          </a:xfrm>
          <a:prstGeom prst="rightArrow">
            <a:avLst/>
          </a:prstGeom>
          <a:solidFill>
            <a:schemeClr val="tx1"/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C0FAD074-7BAA-47DE-B0E5-F21DDC122F38}"/>
              </a:ext>
            </a:extLst>
          </p:cNvPr>
          <p:cNvSpPr/>
          <p:nvPr/>
        </p:nvSpPr>
        <p:spPr bwMode="auto">
          <a:xfrm>
            <a:off x="9080545" y="3140968"/>
            <a:ext cx="255021" cy="360040"/>
          </a:xfrm>
          <a:prstGeom prst="rightArrow">
            <a:avLst/>
          </a:prstGeom>
          <a:solidFill>
            <a:schemeClr val="tx1"/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Pfeil: nach rechts 19">
            <a:extLst>
              <a:ext uri="{FF2B5EF4-FFF2-40B4-BE49-F238E27FC236}">
                <a16:creationId xmlns:a16="http://schemas.microsoft.com/office/drawing/2014/main" id="{16DD4304-71FD-41A5-BA29-8CBCA51062E1}"/>
              </a:ext>
            </a:extLst>
          </p:cNvPr>
          <p:cNvSpPr/>
          <p:nvPr/>
        </p:nvSpPr>
        <p:spPr bwMode="auto">
          <a:xfrm>
            <a:off x="9623598" y="3140968"/>
            <a:ext cx="255021" cy="360040"/>
          </a:xfrm>
          <a:prstGeom prst="rightArrow">
            <a:avLst/>
          </a:prstGeom>
          <a:solidFill>
            <a:schemeClr val="tx1"/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feil: nach rechts 20">
            <a:extLst>
              <a:ext uri="{FF2B5EF4-FFF2-40B4-BE49-F238E27FC236}">
                <a16:creationId xmlns:a16="http://schemas.microsoft.com/office/drawing/2014/main" id="{260CF044-06ED-4187-BA0E-D381B58470D7}"/>
              </a:ext>
            </a:extLst>
          </p:cNvPr>
          <p:cNvSpPr/>
          <p:nvPr/>
        </p:nvSpPr>
        <p:spPr bwMode="auto">
          <a:xfrm>
            <a:off x="10199662" y="3140968"/>
            <a:ext cx="255021" cy="360040"/>
          </a:xfrm>
          <a:prstGeom prst="rightArrow">
            <a:avLst/>
          </a:prstGeom>
          <a:solidFill>
            <a:schemeClr val="tx1"/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EE7ED0FE-CB5B-4F80-A11B-C7F4238D5332}"/>
              </a:ext>
            </a:extLst>
          </p:cNvPr>
          <p:cNvSpPr/>
          <p:nvPr/>
        </p:nvSpPr>
        <p:spPr bwMode="auto">
          <a:xfrm>
            <a:off x="10775726" y="3140968"/>
            <a:ext cx="255021" cy="360040"/>
          </a:xfrm>
          <a:prstGeom prst="rightArrow">
            <a:avLst/>
          </a:prstGeom>
          <a:solidFill>
            <a:schemeClr val="tx1"/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0BDBA902-BFD9-4913-894A-DEDE55440D43}"/>
              </a:ext>
            </a:extLst>
          </p:cNvPr>
          <p:cNvSpPr/>
          <p:nvPr/>
        </p:nvSpPr>
        <p:spPr bwMode="auto">
          <a:xfrm>
            <a:off x="11351790" y="3140968"/>
            <a:ext cx="255021" cy="360040"/>
          </a:xfrm>
          <a:prstGeom prst="rightArrow">
            <a:avLst/>
          </a:prstGeom>
          <a:solidFill>
            <a:schemeClr val="tx1"/>
          </a:solidFill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A92DCE18-AF60-4DEB-AC97-4DB1536A00B2}"/>
              </a:ext>
            </a:extLst>
          </p:cNvPr>
          <p:cNvSpPr txBox="1"/>
          <p:nvPr/>
        </p:nvSpPr>
        <p:spPr>
          <a:xfrm>
            <a:off x="6895139" y="1246470"/>
            <a:ext cx="9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256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FBBBAEF6-A23A-4018-955D-E24CA938E0E1}"/>
              </a:ext>
            </a:extLst>
          </p:cNvPr>
          <p:cNvSpPr txBox="1"/>
          <p:nvPr/>
        </p:nvSpPr>
        <p:spPr>
          <a:xfrm>
            <a:off x="7501539" y="1485595"/>
            <a:ext cx="9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196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6D19601F-2A3D-4BA4-B530-D21B73FEDA2C}"/>
              </a:ext>
            </a:extLst>
          </p:cNvPr>
          <p:cNvSpPr txBox="1"/>
          <p:nvPr/>
        </p:nvSpPr>
        <p:spPr>
          <a:xfrm>
            <a:off x="8075336" y="1663087"/>
            <a:ext cx="9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136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F13AA3C2-E9EC-4D28-9798-EF9E1D30E789}"/>
              </a:ext>
            </a:extLst>
          </p:cNvPr>
          <p:cNvSpPr txBox="1"/>
          <p:nvPr/>
        </p:nvSpPr>
        <p:spPr>
          <a:xfrm>
            <a:off x="8572616" y="1832684"/>
            <a:ext cx="9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76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FF125FFA-7C31-403B-AEED-BFA0E710FA66}"/>
              </a:ext>
            </a:extLst>
          </p:cNvPr>
          <p:cNvSpPr txBox="1"/>
          <p:nvPr/>
        </p:nvSpPr>
        <p:spPr>
          <a:xfrm>
            <a:off x="9203009" y="2041452"/>
            <a:ext cx="9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14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685707BC-D886-4BBE-9353-549366BECE3F}"/>
              </a:ext>
            </a:extLst>
          </p:cNvPr>
          <p:cNvSpPr txBox="1"/>
          <p:nvPr/>
        </p:nvSpPr>
        <p:spPr>
          <a:xfrm>
            <a:off x="9744656" y="1815223"/>
            <a:ext cx="9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76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85336DBB-F466-456D-8330-9238A7E5030B}"/>
              </a:ext>
            </a:extLst>
          </p:cNvPr>
          <p:cNvSpPr txBox="1"/>
          <p:nvPr/>
        </p:nvSpPr>
        <p:spPr>
          <a:xfrm>
            <a:off x="10301786" y="1647536"/>
            <a:ext cx="9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136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353991B-09B0-4C98-B970-6895F65B8726}"/>
              </a:ext>
            </a:extLst>
          </p:cNvPr>
          <p:cNvSpPr txBox="1"/>
          <p:nvPr/>
        </p:nvSpPr>
        <p:spPr>
          <a:xfrm>
            <a:off x="10875583" y="1468115"/>
            <a:ext cx="9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196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DFBDFA52-5DF9-4B11-B55D-B8864914A001}"/>
              </a:ext>
            </a:extLst>
          </p:cNvPr>
          <p:cNvSpPr txBox="1"/>
          <p:nvPr/>
        </p:nvSpPr>
        <p:spPr>
          <a:xfrm>
            <a:off x="11468725" y="1222448"/>
            <a:ext cx="95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256</a:t>
            </a:r>
          </a:p>
        </p:txBody>
      </p:sp>
      <p:sp>
        <p:nvSpPr>
          <p:cNvPr id="33" name="Pfeil: Chevron 32">
            <a:extLst>
              <a:ext uri="{FF2B5EF4-FFF2-40B4-BE49-F238E27FC236}">
                <a16:creationId xmlns:a16="http://schemas.microsoft.com/office/drawing/2014/main" id="{50AFFE8B-A6FF-4A2A-98E7-DD3570EA89A5}"/>
              </a:ext>
            </a:extLst>
          </p:cNvPr>
          <p:cNvSpPr/>
          <p:nvPr/>
        </p:nvSpPr>
        <p:spPr bwMode="auto">
          <a:xfrm>
            <a:off x="10343678" y="86814"/>
            <a:ext cx="1728192" cy="677890"/>
          </a:xfrm>
          <a:prstGeom prst="chevron">
            <a:avLst/>
          </a:prstGeom>
          <a:gradFill flip="none" rotWithShape="1">
            <a:gsLst>
              <a:gs pos="0">
                <a:srgbClr val="00B050"/>
              </a:gs>
              <a:gs pos="5000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26746552-F033-4235-AB98-1CFC2A0F465F}"/>
              </a:ext>
            </a:extLst>
          </p:cNvPr>
          <p:cNvSpPr txBox="1"/>
          <p:nvPr/>
        </p:nvSpPr>
        <p:spPr>
          <a:xfrm>
            <a:off x="10631710" y="194925"/>
            <a:ext cx="1373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Lernmodellen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1908744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408CEB-11A8-4D99-A02B-374F708E4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27" y="364328"/>
            <a:ext cx="11233150" cy="369332"/>
          </a:xfrm>
        </p:spPr>
        <p:txBody>
          <a:bodyPr/>
          <a:lstStyle/>
          <a:p>
            <a:r>
              <a:rPr lang="de-DE" dirty="0"/>
              <a:t>Maschinelle Lernen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E252AE-C037-4509-B816-6B84E0C07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Support Vector </a:t>
            </a:r>
            <a:r>
              <a:rPr lang="de-DE" dirty="0" err="1"/>
              <a:t>Machine</a:t>
            </a:r>
            <a:r>
              <a:rPr lang="de-DE" dirty="0"/>
              <a:t> aus [3]:</a:t>
            </a:r>
          </a:p>
          <a:p>
            <a:pPr lvl="1"/>
            <a:r>
              <a:rPr lang="de-DE" dirty="0"/>
              <a:t>Input: </a:t>
            </a:r>
            <a:r>
              <a:rPr lang="de-DE" dirty="0" err="1"/>
              <a:t>Normaleverhalten</a:t>
            </a:r>
            <a:r>
              <a:rPr lang="de-DE" dirty="0"/>
              <a:t> Daten und Test/ Angriff Daten</a:t>
            </a:r>
          </a:p>
          <a:p>
            <a:pPr lvl="1"/>
            <a:r>
              <a:rPr lang="de-DE" dirty="0"/>
              <a:t>Output: Array von 1 und -1</a:t>
            </a:r>
          </a:p>
          <a:p>
            <a:pPr lvl="1"/>
            <a:r>
              <a:rPr lang="de-DE" dirty="0"/>
              <a:t>1 =&gt; </a:t>
            </a:r>
            <a:r>
              <a:rPr lang="de-DE" dirty="0" err="1"/>
              <a:t>Normaleverhalten</a:t>
            </a:r>
            <a:endParaRPr lang="de-DE" dirty="0"/>
          </a:p>
          <a:p>
            <a:pPr lvl="1"/>
            <a:r>
              <a:rPr lang="de-DE" dirty="0"/>
              <a:t>-1 =&gt; Anomalie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360000" lvl="1" indent="0">
              <a:buNone/>
            </a:pPr>
            <a:r>
              <a:rPr lang="de-DE" sz="1200" dirty="0"/>
              <a:t>[1]</a:t>
            </a:r>
            <a:r>
              <a:rPr lang="en-GB" sz="1200" dirty="0"/>
              <a:t> K. K. Reddy, S. Sarkar, V. </a:t>
            </a:r>
            <a:r>
              <a:rPr lang="en-GB" sz="1200" dirty="0" err="1"/>
              <a:t>Venugopalan</a:t>
            </a:r>
            <a:r>
              <a:rPr lang="en-GB" sz="1200" dirty="0"/>
              <a:t>, and M. </a:t>
            </a:r>
            <a:r>
              <a:rPr lang="en-GB" sz="1200" dirty="0" err="1"/>
              <a:t>Giering</a:t>
            </a:r>
            <a:r>
              <a:rPr lang="en-GB" sz="1200" dirty="0"/>
              <a:t>, “Anomaly Detection and Fault Disambiguation in Large Flight Data: A Multi-modal Deep Auto-encoder Approach.” in Annual Conf. </a:t>
            </a:r>
            <a:r>
              <a:rPr lang="de-DE" sz="1200" dirty="0" err="1"/>
              <a:t>Prognostics</a:t>
            </a:r>
            <a:r>
              <a:rPr lang="de-DE" sz="1200" dirty="0"/>
              <a:t> and Health Management Society (2016).</a:t>
            </a:r>
          </a:p>
          <a:p>
            <a:pPr marL="360000" lvl="1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6685650-5C2D-40A6-9EB1-792A356D29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A54EE0-5A07-4A12-A310-2A2CF697EE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18</a:t>
            </a:fld>
            <a:endParaRPr lang="de-DE" dirty="0"/>
          </a:p>
        </p:txBody>
      </p:sp>
      <p:sp>
        <p:nvSpPr>
          <p:cNvPr id="33" name="Pfeil: Chevron 32">
            <a:extLst>
              <a:ext uri="{FF2B5EF4-FFF2-40B4-BE49-F238E27FC236}">
                <a16:creationId xmlns:a16="http://schemas.microsoft.com/office/drawing/2014/main" id="{50AFFE8B-A6FF-4A2A-98E7-DD3570EA89A5}"/>
              </a:ext>
            </a:extLst>
          </p:cNvPr>
          <p:cNvSpPr/>
          <p:nvPr/>
        </p:nvSpPr>
        <p:spPr bwMode="auto">
          <a:xfrm>
            <a:off x="10343678" y="86814"/>
            <a:ext cx="1728192" cy="677890"/>
          </a:xfrm>
          <a:prstGeom prst="chevron">
            <a:avLst/>
          </a:prstGeom>
          <a:gradFill flip="none" rotWithShape="1">
            <a:gsLst>
              <a:gs pos="0">
                <a:srgbClr val="00B050"/>
              </a:gs>
              <a:gs pos="5000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26746552-F033-4235-AB98-1CFC2A0F465F}"/>
              </a:ext>
            </a:extLst>
          </p:cNvPr>
          <p:cNvSpPr txBox="1"/>
          <p:nvPr/>
        </p:nvSpPr>
        <p:spPr>
          <a:xfrm>
            <a:off x="10631710" y="194925"/>
            <a:ext cx="1373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Lernmodellen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3234634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408CEB-11A8-4D99-A02B-374F708E4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27" y="364328"/>
            <a:ext cx="11233150" cy="369332"/>
          </a:xfrm>
        </p:spPr>
        <p:txBody>
          <a:bodyPr/>
          <a:lstStyle/>
          <a:p>
            <a:r>
              <a:rPr lang="de-DE" dirty="0"/>
              <a:t>Maschinelle Lernen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E252AE-C037-4509-B816-6B84E0C07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Outlier</a:t>
            </a:r>
            <a:r>
              <a:rPr lang="de-DE" dirty="0"/>
              <a:t> </a:t>
            </a:r>
            <a:r>
              <a:rPr lang="de-DE" dirty="0" err="1"/>
              <a:t>Factor</a:t>
            </a:r>
            <a:r>
              <a:rPr lang="de-DE" dirty="0"/>
              <a:t> aus [3]:</a:t>
            </a:r>
          </a:p>
          <a:p>
            <a:pPr lvl="1"/>
            <a:r>
              <a:rPr lang="de-DE" dirty="0"/>
              <a:t>Input: </a:t>
            </a:r>
            <a:r>
              <a:rPr lang="de-DE" dirty="0" err="1"/>
              <a:t>Normaleverhalten</a:t>
            </a:r>
            <a:r>
              <a:rPr lang="de-DE" dirty="0"/>
              <a:t> Daten und Test/ Angriff Daten</a:t>
            </a:r>
          </a:p>
          <a:p>
            <a:pPr lvl="1"/>
            <a:r>
              <a:rPr lang="de-DE" dirty="0"/>
              <a:t>Output: Array von 1 und -1</a:t>
            </a:r>
          </a:p>
          <a:p>
            <a:pPr lvl="1"/>
            <a:r>
              <a:rPr lang="de-DE" dirty="0"/>
              <a:t>1 =&gt; </a:t>
            </a:r>
            <a:r>
              <a:rPr lang="de-DE" dirty="0" err="1"/>
              <a:t>Normaleverhalten</a:t>
            </a:r>
            <a:endParaRPr lang="de-DE" dirty="0"/>
          </a:p>
          <a:p>
            <a:pPr lvl="1"/>
            <a:r>
              <a:rPr lang="de-DE" dirty="0"/>
              <a:t>-1 =&gt; Anomalie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360000" lvl="1" indent="0">
              <a:buNone/>
            </a:pPr>
            <a:r>
              <a:rPr lang="de-DE" sz="1200" dirty="0"/>
              <a:t>[1]</a:t>
            </a:r>
            <a:r>
              <a:rPr lang="en-GB" sz="1200" dirty="0"/>
              <a:t> K. K. Reddy, S. Sarkar, V. </a:t>
            </a:r>
            <a:r>
              <a:rPr lang="en-GB" sz="1200" dirty="0" err="1"/>
              <a:t>Venugopalan</a:t>
            </a:r>
            <a:r>
              <a:rPr lang="en-GB" sz="1200" dirty="0"/>
              <a:t>, and M. </a:t>
            </a:r>
            <a:r>
              <a:rPr lang="en-GB" sz="1200" dirty="0" err="1"/>
              <a:t>Giering</a:t>
            </a:r>
            <a:r>
              <a:rPr lang="en-GB" sz="1200" dirty="0"/>
              <a:t>, “Anomaly Detection and Fault Disambiguation in Large Flight Data: A Multi-modal Deep Auto-encoder Approach.” in Annual Conf. </a:t>
            </a:r>
            <a:r>
              <a:rPr lang="de-DE" sz="1200" dirty="0" err="1"/>
              <a:t>Prognostics</a:t>
            </a:r>
            <a:r>
              <a:rPr lang="de-DE" sz="1200" dirty="0"/>
              <a:t> and Health Management Society (2016).</a:t>
            </a:r>
          </a:p>
          <a:p>
            <a:pPr marL="360000" lvl="1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6685650-5C2D-40A6-9EB1-792A356D29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A54EE0-5A07-4A12-A310-2A2CF697EE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19</a:t>
            </a:fld>
            <a:endParaRPr lang="de-DE" dirty="0"/>
          </a:p>
        </p:txBody>
      </p:sp>
      <p:sp>
        <p:nvSpPr>
          <p:cNvPr id="33" name="Pfeil: Chevron 32">
            <a:extLst>
              <a:ext uri="{FF2B5EF4-FFF2-40B4-BE49-F238E27FC236}">
                <a16:creationId xmlns:a16="http://schemas.microsoft.com/office/drawing/2014/main" id="{50AFFE8B-A6FF-4A2A-98E7-DD3570EA89A5}"/>
              </a:ext>
            </a:extLst>
          </p:cNvPr>
          <p:cNvSpPr/>
          <p:nvPr/>
        </p:nvSpPr>
        <p:spPr bwMode="auto">
          <a:xfrm>
            <a:off x="10343678" y="86814"/>
            <a:ext cx="1728192" cy="677890"/>
          </a:xfrm>
          <a:prstGeom prst="chevron">
            <a:avLst/>
          </a:prstGeom>
          <a:gradFill flip="none" rotWithShape="1">
            <a:gsLst>
              <a:gs pos="0">
                <a:srgbClr val="00B050"/>
              </a:gs>
              <a:gs pos="5000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26746552-F033-4235-AB98-1CFC2A0F465F}"/>
              </a:ext>
            </a:extLst>
          </p:cNvPr>
          <p:cNvSpPr txBox="1"/>
          <p:nvPr/>
        </p:nvSpPr>
        <p:spPr>
          <a:xfrm>
            <a:off x="10631710" y="194925"/>
            <a:ext cx="1373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Lernmodellen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3112738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FEF3D2-1B9B-4E4B-B8C3-ACDBFD96E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017B2DD-D380-4771-8F86-44B201148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0400B4F-974A-4CD8-A7FA-A921BCD21B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</a:t>
            </a:fld>
            <a:endParaRPr lang="de-DE" dirty="0"/>
          </a:p>
        </p:txBody>
      </p:sp>
      <p:sp>
        <p:nvSpPr>
          <p:cNvPr id="6" name="Pfeil: Chevron 5">
            <a:extLst>
              <a:ext uri="{FF2B5EF4-FFF2-40B4-BE49-F238E27FC236}">
                <a16:creationId xmlns:a16="http://schemas.microsoft.com/office/drawing/2014/main" id="{25177D11-6D4E-4CD4-AAD6-236D9F941749}"/>
              </a:ext>
            </a:extLst>
          </p:cNvPr>
          <p:cNvSpPr/>
          <p:nvPr/>
        </p:nvSpPr>
        <p:spPr bwMode="auto">
          <a:xfrm>
            <a:off x="6095206" y="2849116"/>
            <a:ext cx="1908236" cy="867916"/>
          </a:xfrm>
          <a:prstGeom prst="chevron">
            <a:avLst/>
          </a:prstGeom>
          <a:gradFill flip="none" rotWithShape="1">
            <a:gsLst>
              <a:gs pos="0">
                <a:srgbClr val="00B050"/>
              </a:gs>
              <a:gs pos="5000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A941DED7-F08A-477F-AB94-D2AFD897A703}"/>
              </a:ext>
            </a:extLst>
          </p:cNvPr>
          <p:cNvSpPr/>
          <p:nvPr/>
        </p:nvSpPr>
        <p:spPr bwMode="auto">
          <a:xfrm>
            <a:off x="4438228" y="2849116"/>
            <a:ext cx="1908236" cy="867916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339B7E05-F566-4DF5-BDA7-392BC054384A}"/>
              </a:ext>
            </a:extLst>
          </p:cNvPr>
          <p:cNvSpPr/>
          <p:nvPr/>
        </p:nvSpPr>
        <p:spPr bwMode="auto">
          <a:xfrm>
            <a:off x="7752184" y="2849116"/>
            <a:ext cx="1908236" cy="867916"/>
          </a:xfrm>
          <a:prstGeom prst="chevron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AD9BEC8F-6510-4862-8FDA-E04A6C04ED36}"/>
              </a:ext>
            </a:extLst>
          </p:cNvPr>
          <p:cNvSpPr/>
          <p:nvPr/>
        </p:nvSpPr>
        <p:spPr bwMode="auto">
          <a:xfrm>
            <a:off x="9371546" y="2849116"/>
            <a:ext cx="1908236" cy="867916"/>
          </a:xfrm>
          <a:prstGeom prst="chevron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36B97365-5BBC-49D8-8034-D34125CCC3FF}"/>
              </a:ext>
            </a:extLst>
          </p:cNvPr>
          <p:cNvSpPr/>
          <p:nvPr/>
        </p:nvSpPr>
        <p:spPr bwMode="auto">
          <a:xfrm>
            <a:off x="2797943" y="2849116"/>
            <a:ext cx="1908236" cy="867916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5BA27315-FB7A-4C22-89FB-FFAE7E811591}"/>
              </a:ext>
            </a:extLst>
          </p:cNvPr>
          <p:cNvSpPr/>
          <p:nvPr/>
        </p:nvSpPr>
        <p:spPr bwMode="auto">
          <a:xfrm>
            <a:off x="1159773" y="2849116"/>
            <a:ext cx="1908236" cy="867916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4F893C07-D7B9-4FB1-BFAA-CDF21A9763DC}"/>
              </a:ext>
            </a:extLst>
          </p:cNvPr>
          <p:cNvSpPr txBox="1"/>
          <p:nvPr/>
        </p:nvSpPr>
        <p:spPr>
          <a:xfrm>
            <a:off x="1639608" y="3039923"/>
            <a:ext cx="1217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Analyse des System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EF2C90D-6100-45C3-B4D3-0F94183CB30E}"/>
              </a:ext>
            </a:extLst>
          </p:cNvPr>
          <p:cNvSpPr txBox="1"/>
          <p:nvPr/>
        </p:nvSpPr>
        <p:spPr>
          <a:xfrm>
            <a:off x="3293774" y="3039922"/>
            <a:ext cx="1019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Schaltungs-design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6F1145C-4739-4BCA-9E98-9DE1A94FFA80}"/>
              </a:ext>
            </a:extLst>
          </p:cNvPr>
          <p:cNvSpPr txBox="1"/>
          <p:nvPr/>
        </p:nvSpPr>
        <p:spPr>
          <a:xfrm>
            <a:off x="4895093" y="3132254"/>
            <a:ext cx="14709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Signalerfassung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0B5CAE04-AE4D-4085-A213-E9E0B847FD5B}"/>
              </a:ext>
            </a:extLst>
          </p:cNvPr>
          <p:cNvSpPr txBox="1"/>
          <p:nvPr/>
        </p:nvSpPr>
        <p:spPr>
          <a:xfrm>
            <a:off x="6540266" y="3038064"/>
            <a:ext cx="141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Lernmodellen Implementieren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7B171D4-06E4-4B9A-9AD5-A9403CFB5891}"/>
              </a:ext>
            </a:extLst>
          </p:cNvPr>
          <p:cNvSpPr txBox="1"/>
          <p:nvPr/>
        </p:nvSpPr>
        <p:spPr>
          <a:xfrm>
            <a:off x="8288945" y="3144574"/>
            <a:ext cx="11710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Evaluation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8172DF25-73ED-4399-89AF-7D3531A8EA26}"/>
              </a:ext>
            </a:extLst>
          </p:cNvPr>
          <p:cNvSpPr txBox="1"/>
          <p:nvPr/>
        </p:nvSpPr>
        <p:spPr>
          <a:xfrm>
            <a:off x="9833923" y="3052240"/>
            <a:ext cx="1417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Bewertung der Ergebnisse</a:t>
            </a:r>
          </a:p>
        </p:txBody>
      </p:sp>
    </p:spTree>
    <p:extLst>
      <p:ext uri="{BB962C8B-B14F-4D97-AF65-F5344CB8AC3E}">
        <p14:creationId xmlns:p14="http://schemas.microsoft.com/office/powerpoint/2010/main" val="3855450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408CEB-11A8-4D99-A02B-374F708E4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27" y="364328"/>
            <a:ext cx="11233150" cy="369332"/>
          </a:xfrm>
        </p:spPr>
        <p:txBody>
          <a:bodyPr/>
          <a:lstStyle/>
          <a:p>
            <a:r>
              <a:rPr lang="de-DE" dirty="0"/>
              <a:t>Maschinelle Lernen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E252AE-C037-4509-B816-6B84E0C07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Density-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Spatial</a:t>
            </a:r>
            <a:r>
              <a:rPr lang="de-DE" dirty="0"/>
              <a:t> Clustering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Noise aus [3]:</a:t>
            </a:r>
          </a:p>
          <a:p>
            <a:pPr lvl="1"/>
            <a:r>
              <a:rPr lang="de-DE" dirty="0"/>
              <a:t>Input: </a:t>
            </a:r>
            <a:r>
              <a:rPr lang="de-DE" dirty="0" err="1"/>
              <a:t>Normaleverhalten</a:t>
            </a:r>
            <a:r>
              <a:rPr lang="de-DE" dirty="0"/>
              <a:t> Daten und Test/ Angriff Daten</a:t>
            </a:r>
          </a:p>
          <a:p>
            <a:pPr lvl="1"/>
            <a:r>
              <a:rPr lang="de-DE" dirty="0"/>
              <a:t>Output: Array von 1 und -1</a:t>
            </a:r>
          </a:p>
          <a:p>
            <a:pPr lvl="1"/>
            <a:r>
              <a:rPr lang="de-DE" dirty="0"/>
              <a:t>1 =&gt; </a:t>
            </a:r>
            <a:r>
              <a:rPr lang="de-DE" dirty="0" err="1"/>
              <a:t>Normaleverhalten</a:t>
            </a:r>
            <a:endParaRPr lang="de-DE" dirty="0"/>
          </a:p>
          <a:p>
            <a:pPr lvl="1"/>
            <a:r>
              <a:rPr lang="de-DE" dirty="0"/>
              <a:t>-1 =&gt; Anomalie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360000" lvl="1" indent="0">
              <a:buNone/>
            </a:pPr>
            <a:r>
              <a:rPr lang="de-DE" sz="1200" dirty="0"/>
              <a:t>[1]</a:t>
            </a:r>
            <a:r>
              <a:rPr lang="en-GB" sz="1200" dirty="0"/>
              <a:t> K. K. Reddy, S. Sarkar, V. </a:t>
            </a:r>
            <a:r>
              <a:rPr lang="en-GB" sz="1200" dirty="0" err="1"/>
              <a:t>Venugopalan</a:t>
            </a:r>
            <a:r>
              <a:rPr lang="en-GB" sz="1200" dirty="0"/>
              <a:t>, and M. </a:t>
            </a:r>
            <a:r>
              <a:rPr lang="en-GB" sz="1200" dirty="0" err="1"/>
              <a:t>Giering</a:t>
            </a:r>
            <a:r>
              <a:rPr lang="en-GB" sz="1200" dirty="0"/>
              <a:t>, “Anomaly Detection and Fault Disambiguation in Large Flight Data: A Multi-modal Deep Auto-encoder Approach.” in Annual Conf. </a:t>
            </a:r>
            <a:r>
              <a:rPr lang="de-DE" sz="1200" dirty="0" err="1"/>
              <a:t>Prognostics</a:t>
            </a:r>
            <a:r>
              <a:rPr lang="de-DE" sz="1200" dirty="0"/>
              <a:t> and Health Management Society (2016).</a:t>
            </a:r>
          </a:p>
          <a:p>
            <a:pPr marL="360000" lvl="1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6685650-5C2D-40A6-9EB1-792A356D29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A54EE0-5A07-4A12-A310-2A2CF697EE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20</a:t>
            </a:fld>
            <a:endParaRPr lang="de-DE" dirty="0"/>
          </a:p>
        </p:txBody>
      </p:sp>
      <p:sp>
        <p:nvSpPr>
          <p:cNvPr id="33" name="Pfeil: Chevron 32">
            <a:extLst>
              <a:ext uri="{FF2B5EF4-FFF2-40B4-BE49-F238E27FC236}">
                <a16:creationId xmlns:a16="http://schemas.microsoft.com/office/drawing/2014/main" id="{50AFFE8B-A6FF-4A2A-98E7-DD3570EA89A5}"/>
              </a:ext>
            </a:extLst>
          </p:cNvPr>
          <p:cNvSpPr/>
          <p:nvPr/>
        </p:nvSpPr>
        <p:spPr bwMode="auto">
          <a:xfrm>
            <a:off x="10343678" y="86814"/>
            <a:ext cx="1728192" cy="677890"/>
          </a:xfrm>
          <a:prstGeom prst="chevron">
            <a:avLst/>
          </a:prstGeom>
          <a:gradFill flip="none" rotWithShape="1">
            <a:gsLst>
              <a:gs pos="0">
                <a:srgbClr val="00B050"/>
              </a:gs>
              <a:gs pos="5000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26746552-F033-4235-AB98-1CFC2A0F465F}"/>
              </a:ext>
            </a:extLst>
          </p:cNvPr>
          <p:cNvSpPr txBox="1"/>
          <p:nvPr/>
        </p:nvSpPr>
        <p:spPr>
          <a:xfrm>
            <a:off x="10631710" y="194925"/>
            <a:ext cx="1373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Lernmodellen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2485961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87DB5-94DB-4C7C-8859-91E058A34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Experiment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808943-397D-4BB8-BD11-0E3C1CAFD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Lernmodellen lernen das Normalverhalten</a:t>
            </a:r>
          </a:p>
          <a:p>
            <a:r>
              <a:rPr lang="de-DE" dirty="0"/>
              <a:t>Zwei Normalverhalten: Silver Bucket und Black Bucket</a:t>
            </a:r>
          </a:p>
          <a:p>
            <a:r>
              <a:rPr lang="de-DE" dirty="0"/>
              <a:t>50 Epochen</a:t>
            </a:r>
          </a:p>
          <a:p>
            <a:pPr lvl="1"/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EFA425A-11F6-4AAA-87DC-54912FB943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DAA4EFD-B536-4B3B-AF09-87CF99163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21</a:t>
            </a:fld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AC11035-8E2F-44B5-922D-30F638DFC5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262" y="3042884"/>
            <a:ext cx="4276799" cy="28512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D854EF3B-2785-43D0-AC28-7CB9D35AA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638" y="3043732"/>
            <a:ext cx="4275527" cy="2850352"/>
          </a:xfrm>
          <a:prstGeom prst="rect">
            <a:avLst/>
          </a:prstGeom>
        </p:spPr>
      </p:pic>
      <p:sp>
        <p:nvSpPr>
          <p:cNvPr id="8" name="Pfeil: Chevron 7">
            <a:extLst>
              <a:ext uri="{FF2B5EF4-FFF2-40B4-BE49-F238E27FC236}">
                <a16:creationId xmlns:a16="http://schemas.microsoft.com/office/drawing/2014/main" id="{27A2047F-CEF2-46E1-8D97-81F624874222}"/>
              </a:ext>
            </a:extLst>
          </p:cNvPr>
          <p:cNvSpPr/>
          <p:nvPr/>
        </p:nvSpPr>
        <p:spPr bwMode="auto">
          <a:xfrm>
            <a:off x="10343678" y="86814"/>
            <a:ext cx="1728192" cy="677890"/>
          </a:xfrm>
          <a:prstGeom prst="chevron">
            <a:avLst/>
          </a:prstGeom>
          <a:gradFill flip="none" rotWithShape="1">
            <a:gsLst>
              <a:gs pos="0">
                <a:srgbClr val="00B050"/>
              </a:gs>
              <a:gs pos="5000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F102949-14A0-4DBE-AF27-C0A7656838CA}"/>
              </a:ext>
            </a:extLst>
          </p:cNvPr>
          <p:cNvSpPr txBox="1"/>
          <p:nvPr/>
        </p:nvSpPr>
        <p:spPr>
          <a:xfrm>
            <a:off x="10631710" y="194925"/>
            <a:ext cx="1373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Lernmodellen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1839929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8FE199-208F-4045-9067-AB45E8370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Ergebnis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43D7C2-235E-4650-9585-9EF1A6E71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1D-CNN Loss:														Autoencoder: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2C61A61-91E2-4E0C-993D-55C2C9A2F6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B7BBF48-DEC2-4307-9B14-555115587D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22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8E8ABBB-9A70-474F-9245-569F867CE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246" y="2276872"/>
            <a:ext cx="5003174" cy="353015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5B77FEC-5271-40BC-881C-08E0F5E7A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89" y="2276872"/>
            <a:ext cx="4901587" cy="3530159"/>
          </a:xfrm>
          <a:prstGeom prst="rect">
            <a:avLst/>
          </a:prstGeom>
        </p:spPr>
      </p:pic>
      <p:sp>
        <p:nvSpPr>
          <p:cNvPr id="8" name="Pfeil: Chevron 7">
            <a:extLst>
              <a:ext uri="{FF2B5EF4-FFF2-40B4-BE49-F238E27FC236}">
                <a16:creationId xmlns:a16="http://schemas.microsoft.com/office/drawing/2014/main" id="{514A3D42-CE61-4BC6-9FAC-E98955F4FA87}"/>
              </a:ext>
            </a:extLst>
          </p:cNvPr>
          <p:cNvSpPr/>
          <p:nvPr/>
        </p:nvSpPr>
        <p:spPr bwMode="auto">
          <a:xfrm>
            <a:off x="10343678" y="86814"/>
            <a:ext cx="1728192" cy="677890"/>
          </a:xfrm>
          <a:prstGeom prst="chevron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9BBAFCE-69BE-4214-B047-8824E7C8D5E3}"/>
              </a:ext>
            </a:extLst>
          </p:cNvPr>
          <p:cNvSpPr txBox="1"/>
          <p:nvPr/>
        </p:nvSpPr>
        <p:spPr>
          <a:xfrm>
            <a:off x="10820701" y="291613"/>
            <a:ext cx="10605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2277543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475953-ABD3-480F-87F7-8E067D558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897BA3-541E-4BCB-9604-2C0A5CF4D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Zwei Angriffe die das Verhalten verändert:</a:t>
            </a:r>
          </a:p>
          <a:p>
            <a:pPr lvl="1"/>
            <a:r>
              <a:rPr lang="de-DE" dirty="0" err="1"/>
              <a:t>PLCinject</a:t>
            </a:r>
            <a:r>
              <a:rPr lang="de-DE" dirty="0"/>
              <a:t>:</a:t>
            </a:r>
          </a:p>
          <a:p>
            <a:pPr lvl="2"/>
            <a:r>
              <a:rPr lang="de-DE" dirty="0"/>
              <a:t>Per </a:t>
            </a:r>
            <a:r>
              <a:rPr lang="de-DE" dirty="0" err="1"/>
              <a:t>PLCinject</a:t>
            </a:r>
            <a:r>
              <a:rPr lang="de-DE" dirty="0"/>
              <a:t> wird Schadcode auf die primäre SPS eingespielt</a:t>
            </a:r>
          </a:p>
          <a:p>
            <a:pPr lvl="1"/>
            <a:r>
              <a:rPr lang="de-DE" dirty="0" err="1"/>
              <a:t>Profinet</a:t>
            </a:r>
            <a:r>
              <a:rPr lang="de-DE" dirty="0"/>
              <a:t>-Replay:</a:t>
            </a:r>
          </a:p>
          <a:p>
            <a:pPr lvl="2"/>
            <a:r>
              <a:rPr lang="de-DE" dirty="0"/>
              <a:t>Die Anweisungen der SPS werden ignoriert und das Prozessverhalten geändert</a:t>
            </a:r>
          </a:p>
          <a:p>
            <a:r>
              <a:rPr lang="de-DE" dirty="0"/>
              <a:t>Anderen Angriffe die das Verhalten nicht verändert :</a:t>
            </a:r>
          </a:p>
          <a:p>
            <a:pPr lvl="1"/>
            <a:r>
              <a:rPr lang="de-DE" dirty="0"/>
              <a:t>Force-Angriff</a:t>
            </a:r>
          </a:p>
          <a:p>
            <a:pPr lvl="1"/>
            <a:r>
              <a:rPr lang="de-DE" dirty="0"/>
              <a:t>S7-Overwrite</a:t>
            </a:r>
          </a:p>
          <a:p>
            <a:pPr lvl="1"/>
            <a:r>
              <a:rPr lang="de-DE" dirty="0"/>
              <a:t>OPC UA-</a:t>
            </a:r>
            <a:r>
              <a:rPr lang="de-DE" dirty="0" err="1"/>
              <a:t>Overwrite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40969AD-BCFA-425E-B81F-8A12CA8EDF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8C9C2C-8969-45FA-95DF-927EBAD2F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23</a:t>
            </a:fld>
            <a:endParaRPr lang="de-DE" dirty="0"/>
          </a:p>
        </p:txBody>
      </p:sp>
      <p:sp>
        <p:nvSpPr>
          <p:cNvPr id="6" name="Pfeil: Chevron 5">
            <a:extLst>
              <a:ext uri="{FF2B5EF4-FFF2-40B4-BE49-F238E27FC236}">
                <a16:creationId xmlns:a16="http://schemas.microsoft.com/office/drawing/2014/main" id="{7453CBF1-0324-412B-A95B-697F52C420EB}"/>
              </a:ext>
            </a:extLst>
          </p:cNvPr>
          <p:cNvSpPr/>
          <p:nvPr/>
        </p:nvSpPr>
        <p:spPr bwMode="auto">
          <a:xfrm>
            <a:off x="10343678" y="116632"/>
            <a:ext cx="1728192" cy="677890"/>
          </a:xfrm>
          <a:prstGeom prst="chevron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2679EDF-A3AC-4AD7-9DFB-58C04FFA75B4}"/>
              </a:ext>
            </a:extLst>
          </p:cNvPr>
          <p:cNvSpPr txBox="1"/>
          <p:nvPr/>
        </p:nvSpPr>
        <p:spPr>
          <a:xfrm>
            <a:off x="10714713" y="219012"/>
            <a:ext cx="1283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Bewertung der Ergebnisse</a:t>
            </a:r>
          </a:p>
        </p:txBody>
      </p:sp>
    </p:spTree>
    <p:extLst>
      <p:ext uri="{BB962C8B-B14F-4D97-AF65-F5344CB8AC3E}">
        <p14:creationId xmlns:p14="http://schemas.microsoft.com/office/powerpoint/2010/main" val="2045787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B3B19-12B3-4EAE-921B-80C9548B9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Nächste Schritt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C3B120-DA7B-48B9-BE7C-3132E1B8A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002" y="1325511"/>
            <a:ext cx="11233149" cy="4248150"/>
          </a:xfrm>
        </p:spPr>
        <p:txBody>
          <a:bodyPr/>
          <a:lstStyle/>
          <a:p>
            <a:r>
              <a:rPr lang="de-DE" dirty="0"/>
              <a:t>Getan:</a:t>
            </a:r>
          </a:p>
          <a:p>
            <a:pPr lvl="1"/>
            <a:r>
              <a:rPr lang="de-DE" dirty="0"/>
              <a:t>Akquirierung der Signale</a:t>
            </a:r>
          </a:p>
          <a:p>
            <a:pPr lvl="1"/>
            <a:r>
              <a:rPr lang="de-DE" dirty="0"/>
              <a:t>Analyse die Signale</a:t>
            </a:r>
          </a:p>
          <a:p>
            <a:pPr lvl="1"/>
            <a:r>
              <a:rPr lang="de-DE" dirty="0"/>
              <a:t>1D-CNN und Autoencoder Modelle gebaut</a:t>
            </a:r>
          </a:p>
          <a:p>
            <a:r>
              <a:rPr lang="de-DE" dirty="0"/>
              <a:t>Zu tun:</a:t>
            </a:r>
          </a:p>
          <a:p>
            <a:pPr lvl="1"/>
            <a:r>
              <a:rPr lang="de-DE" dirty="0"/>
              <a:t>Verbesserung die Signalakquirierung des Raspberry (2 Wochen)</a:t>
            </a:r>
          </a:p>
          <a:p>
            <a:pPr lvl="1"/>
            <a:r>
              <a:rPr lang="de-DE" dirty="0"/>
              <a:t>SVM, LSTM und RNN Modelle zu bauen (3 Wochen)</a:t>
            </a:r>
          </a:p>
          <a:p>
            <a:pPr lvl="1"/>
            <a:r>
              <a:rPr lang="de-DE" dirty="0"/>
              <a:t>Prüfen die Lernmodelle mit der Angriffe (1 Woche) </a:t>
            </a:r>
          </a:p>
          <a:p>
            <a:pPr lvl="1"/>
            <a:r>
              <a:rPr lang="de-DE" dirty="0"/>
              <a:t>Lernmodelle zu verbessern (2 Wochen)</a:t>
            </a:r>
          </a:p>
          <a:p>
            <a:pPr lvl="1"/>
            <a:r>
              <a:rPr lang="de-DE" dirty="0"/>
              <a:t>Masterbericht zu schreiben (6 Wochen)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A6E5F43-D1CE-41AC-8FEC-1CD1125525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D8B0848-AF40-4BA5-99E6-422A9733F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24</a:t>
            </a:fld>
            <a:endParaRPr lang="de-DE" dirty="0"/>
          </a:p>
        </p:txBody>
      </p:sp>
      <p:sp>
        <p:nvSpPr>
          <p:cNvPr id="6" name="Pfeil: Chevron 5">
            <a:extLst>
              <a:ext uri="{FF2B5EF4-FFF2-40B4-BE49-F238E27FC236}">
                <a16:creationId xmlns:a16="http://schemas.microsoft.com/office/drawing/2014/main" id="{0DB9BCA4-7950-426E-A918-7126484C5701}"/>
              </a:ext>
            </a:extLst>
          </p:cNvPr>
          <p:cNvSpPr/>
          <p:nvPr/>
        </p:nvSpPr>
        <p:spPr bwMode="auto">
          <a:xfrm>
            <a:off x="6203242" y="5373216"/>
            <a:ext cx="1728192" cy="677890"/>
          </a:xfrm>
          <a:prstGeom prst="chevron">
            <a:avLst/>
          </a:prstGeom>
          <a:gradFill flip="none" rotWithShape="1">
            <a:gsLst>
              <a:gs pos="0">
                <a:srgbClr val="00B050"/>
              </a:gs>
              <a:gs pos="5000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DACD2A63-D58A-482C-B11A-86029BFAFCB6}"/>
              </a:ext>
            </a:extLst>
          </p:cNvPr>
          <p:cNvSpPr/>
          <p:nvPr/>
        </p:nvSpPr>
        <p:spPr bwMode="auto">
          <a:xfrm>
            <a:off x="4546264" y="5373216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A7DBA83-9925-46A7-A2DA-4A3AB74A2FDE}"/>
              </a:ext>
            </a:extLst>
          </p:cNvPr>
          <p:cNvSpPr/>
          <p:nvPr/>
        </p:nvSpPr>
        <p:spPr bwMode="auto">
          <a:xfrm>
            <a:off x="7860220" y="5373216"/>
            <a:ext cx="1728192" cy="677890"/>
          </a:xfrm>
          <a:prstGeom prst="chevron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20128E9E-3860-4493-A7F3-CE295B0D5A8E}"/>
              </a:ext>
            </a:extLst>
          </p:cNvPr>
          <p:cNvSpPr/>
          <p:nvPr/>
        </p:nvSpPr>
        <p:spPr bwMode="auto">
          <a:xfrm>
            <a:off x="9479582" y="5373216"/>
            <a:ext cx="1728192" cy="677890"/>
          </a:xfrm>
          <a:prstGeom prst="chevron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39E0EDFB-1DF8-4661-B708-B54755736988}"/>
              </a:ext>
            </a:extLst>
          </p:cNvPr>
          <p:cNvSpPr/>
          <p:nvPr/>
        </p:nvSpPr>
        <p:spPr bwMode="auto">
          <a:xfrm>
            <a:off x="2905979" y="5373216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C4E3F987-77C8-4171-BE5C-37DB96F34307}"/>
              </a:ext>
            </a:extLst>
          </p:cNvPr>
          <p:cNvSpPr/>
          <p:nvPr/>
        </p:nvSpPr>
        <p:spPr bwMode="auto">
          <a:xfrm>
            <a:off x="1267809" y="5373216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84A4104-31ED-43EE-A5E3-06C9ACD6F4B4}"/>
              </a:ext>
            </a:extLst>
          </p:cNvPr>
          <p:cNvSpPr txBox="1"/>
          <p:nvPr/>
        </p:nvSpPr>
        <p:spPr>
          <a:xfrm>
            <a:off x="1618202" y="5494512"/>
            <a:ext cx="1102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Analyse des System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00AAE0F-8D97-4520-A602-DC5C5BD3E8E3}"/>
              </a:ext>
            </a:extLst>
          </p:cNvPr>
          <p:cNvSpPr txBox="1"/>
          <p:nvPr/>
        </p:nvSpPr>
        <p:spPr>
          <a:xfrm>
            <a:off x="3289803" y="5494512"/>
            <a:ext cx="1000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Schaltungsdesign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9A4178-3566-4842-B70B-E666F32C9C30}"/>
              </a:ext>
            </a:extLst>
          </p:cNvPr>
          <p:cNvSpPr txBox="1"/>
          <p:nvPr/>
        </p:nvSpPr>
        <p:spPr>
          <a:xfrm>
            <a:off x="4900859" y="5573661"/>
            <a:ext cx="13321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Signalerfassung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2AD7B1D-A295-4457-8539-6875EDA49FBA}"/>
              </a:ext>
            </a:extLst>
          </p:cNvPr>
          <p:cNvSpPr txBox="1"/>
          <p:nvPr/>
        </p:nvSpPr>
        <p:spPr>
          <a:xfrm>
            <a:off x="6521938" y="5481327"/>
            <a:ext cx="1373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Lernmodellen Implementieren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9D0CB4C-C0FE-46D8-A311-6760BAE0DC00}"/>
              </a:ext>
            </a:extLst>
          </p:cNvPr>
          <p:cNvSpPr txBox="1"/>
          <p:nvPr/>
        </p:nvSpPr>
        <p:spPr>
          <a:xfrm>
            <a:off x="8337243" y="5578015"/>
            <a:ext cx="10605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Evaluation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04B80AC-3467-4B62-8AA8-FB27E820B657}"/>
              </a:ext>
            </a:extLst>
          </p:cNvPr>
          <p:cNvSpPr txBox="1"/>
          <p:nvPr/>
        </p:nvSpPr>
        <p:spPr>
          <a:xfrm>
            <a:off x="9850617" y="5475596"/>
            <a:ext cx="1283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Bewertung der Ergebnisse</a:t>
            </a:r>
          </a:p>
        </p:txBody>
      </p:sp>
    </p:spTree>
    <p:extLst>
      <p:ext uri="{BB962C8B-B14F-4D97-AF65-F5344CB8AC3E}">
        <p14:creationId xmlns:p14="http://schemas.microsoft.com/office/powerpoint/2010/main" val="16976422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9E8AFA7-AFBF-4B08-9805-141D9077AF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9396BC-198C-4F42-89D3-8932C0B277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25</a:t>
            </a:fld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4A7F08C-262B-4276-8E1F-66F11D8F357E}"/>
              </a:ext>
            </a:extLst>
          </p:cNvPr>
          <p:cNvSpPr/>
          <p:nvPr/>
        </p:nvSpPr>
        <p:spPr bwMode="auto">
          <a:xfrm>
            <a:off x="5019670" y="1933305"/>
            <a:ext cx="1583898" cy="1032685"/>
          </a:xfrm>
          <a:prstGeom prst="rect">
            <a:avLst/>
          </a:prstGeom>
          <a:ln w="76200"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C82ACDA-B398-44D7-A3BC-AB0BAD26F5AD}"/>
              </a:ext>
            </a:extLst>
          </p:cNvPr>
          <p:cNvCxnSpPr/>
          <p:nvPr/>
        </p:nvCxnSpPr>
        <p:spPr bwMode="auto">
          <a:xfrm>
            <a:off x="5757015" y="2622854"/>
            <a:ext cx="5134" cy="5400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FD11871-2CDA-44F9-96A0-8F5025384559}"/>
              </a:ext>
            </a:extLst>
          </p:cNvPr>
          <p:cNvGrpSpPr/>
          <p:nvPr/>
        </p:nvGrpSpPr>
        <p:grpSpPr>
          <a:xfrm>
            <a:off x="5422395" y="3560857"/>
            <a:ext cx="689282" cy="747438"/>
            <a:chOff x="4431570" y="4152826"/>
            <a:chExt cx="1147762" cy="1244601"/>
          </a:xfrm>
        </p:grpSpPr>
        <p:sp>
          <p:nvSpPr>
            <p:cNvPr id="8" name="Rectangle 24">
              <a:extLst>
                <a:ext uri="{FF2B5EF4-FFF2-40B4-BE49-F238E27FC236}">
                  <a16:creationId xmlns:a16="http://schemas.microsoft.com/office/drawing/2014/main" id="{18A1368F-3F53-4CE4-95C1-BB1D247400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1570" y="4152826"/>
              <a:ext cx="357187" cy="57467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" name="Rectangle 25">
              <a:extLst>
                <a:ext uri="{FF2B5EF4-FFF2-40B4-BE49-F238E27FC236}">
                  <a16:creationId xmlns:a16="http://schemas.microsoft.com/office/drawing/2014/main" id="{5D6895D1-555A-44FC-A626-5F580D48C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1570" y="4767189"/>
              <a:ext cx="357187" cy="63023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" name="Freeform 26">
              <a:extLst>
                <a:ext uri="{FF2B5EF4-FFF2-40B4-BE49-F238E27FC236}">
                  <a16:creationId xmlns:a16="http://schemas.microsoft.com/office/drawing/2014/main" id="{3F91CA75-A66D-4F2A-B976-337339B51F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857" y="4152826"/>
              <a:ext cx="363537" cy="1244600"/>
            </a:xfrm>
            <a:custGeom>
              <a:avLst/>
              <a:gdLst>
                <a:gd name="T0" fmla="*/ 0 w 229"/>
                <a:gd name="T1" fmla="*/ 0 h 784"/>
                <a:gd name="T2" fmla="*/ 0 w 229"/>
                <a:gd name="T3" fmla="*/ 784 h 784"/>
                <a:gd name="T4" fmla="*/ 229 w 229"/>
                <a:gd name="T5" fmla="*/ 784 h 784"/>
                <a:gd name="T6" fmla="*/ 229 w 229"/>
                <a:gd name="T7" fmla="*/ 0 h 784"/>
                <a:gd name="T8" fmla="*/ 0 w 229"/>
                <a:gd name="T9" fmla="*/ 0 h 784"/>
                <a:gd name="T10" fmla="*/ 167 w 229"/>
                <a:gd name="T11" fmla="*/ 706 h 784"/>
                <a:gd name="T12" fmla="*/ 60 w 229"/>
                <a:gd name="T13" fmla="*/ 706 h 784"/>
                <a:gd name="T14" fmla="*/ 60 w 229"/>
                <a:gd name="T15" fmla="*/ 82 h 784"/>
                <a:gd name="T16" fmla="*/ 167 w 229"/>
                <a:gd name="T17" fmla="*/ 82 h 784"/>
                <a:gd name="T18" fmla="*/ 167 w 229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784">
                  <a:moveTo>
                    <a:pt x="0" y="0"/>
                  </a:moveTo>
                  <a:lnTo>
                    <a:pt x="0" y="784"/>
                  </a:lnTo>
                  <a:lnTo>
                    <a:pt x="229" y="784"/>
                  </a:lnTo>
                  <a:lnTo>
                    <a:pt x="229" y="0"/>
                  </a:lnTo>
                  <a:lnTo>
                    <a:pt x="0" y="0"/>
                  </a:lnTo>
                  <a:close/>
                  <a:moveTo>
                    <a:pt x="167" y="706"/>
                  </a:moveTo>
                  <a:lnTo>
                    <a:pt x="60" y="706"/>
                  </a:lnTo>
                  <a:lnTo>
                    <a:pt x="60" y="82"/>
                  </a:lnTo>
                  <a:lnTo>
                    <a:pt x="167" y="82"/>
                  </a:lnTo>
                  <a:lnTo>
                    <a:pt x="167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" name="Freeform 27">
              <a:extLst>
                <a:ext uri="{FF2B5EF4-FFF2-40B4-BE49-F238E27FC236}">
                  <a16:creationId xmlns:a16="http://schemas.microsoft.com/office/drawing/2014/main" id="{DD72FB74-F932-4542-9520-F2AE828747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0082" y="4152826"/>
              <a:ext cx="349250" cy="1244600"/>
            </a:xfrm>
            <a:custGeom>
              <a:avLst/>
              <a:gdLst>
                <a:gd name="T0" fmla="*/ 0 w 220"/>
                <a:gd name="T1" fmla="*/ 0 h 784"/>
                <a:gd name="T2" fmla="*/ 0 w 220"/>
                <a:gd name="T3" fmla="*/ 784 h 784"/>
                <a:gd name="T4" fmla="*/ 220 w 220"/>
                <a:gd name="T5" fmla="*/ 784 h 784"/>
                <a:gd name="T6" fmla="*/ 220 w 220"/>
                <a:gd name="T7" fmla="*/ 0 h 784"/>
                <a:gd name="T8" fmla="*/ 0 w 220"/>
                <a:gd name="T9" fmla="*/ 0 h 784"/>
                <a:gd name="T10" fmla="*/ 160 w 220"/>
                <a:gd name="T11" fmla="*/ 706 h 784"/>
                <a:gd name="T12" fmla="*/ 53 w 220"/>
                <a:gd name="T13" fmla="*/ 706 h 784"/>
                <a:gd name="T14" fmla="*/ 53 w 220"/>
                <a:gd name="T15" fmla="*/ 82 h 784"/>
                <a:gd name="T16" fmla="*/ 160 w 220"/>
                <a:gd name="T17" fmla="*/ 82 h 784"/>
                <a:gd name="T18" fmla="*/ 160 w 220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784">
                  <a:moveTo>
                    <a:pt x="0" y="0"/>
                  </a:moveTo>
                  <a:lnTo>
                    <a:pt x="0" y="784"/>
                  </a:lnTo>
                  <a:lnTo>
                    <a:pt x="220" y="784"/>
                  </a:lnTo>
                  <a:lnTo>
                    <a:pt x="220" y="0"/>
                  </a:lnTo>
                  <a:lnTo>
                    <a:pt x="0" y="0"/>
                  </a:lnTo>
                  <a:close/>
                  <a:moveTo>
                    <a:pt x="160" y="706"/>
                  </a:moveTo>
                  <a:lnTo>
                    <a:pt x="53" y="706"/>
                  </a:lnTo>
                  <a:lnTo>
                    <a:pt x="53" y="82"/>
                  </a:lnTo>
                  <a:lnTo>
                    <a:pt x="160" y="82"/>
                  </a:lnTo>
                  <a:lnTo>
                    <a:pt x="160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8E06C8F6-4536-43AC-8D16-AD812CFC6A32}"/>
              </a:ext>
            </a:extLst>
          </p:cNvPr>
          <p:cNvSpPr txBox="1"/>
          <p:nvPr/>
        </p:nvSpPr>
        <p:spPr>
          <a:xfrm>
            <a:off x="6822949" y="1805643"/>
            <a:ext cx="984541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Industrie PC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9926A97-A076-40EA-8F11-AFE7BF25F6D7}"/>
              </a:ext>
            </a:extLst>
          </p:cNvPr>
          <p:cNvSpPr txBox="1"/>
          <p:nvPr/>
        </p:nvSpPr>
        <p:spPr>
          <a:xfrm>
            <a:off x="5420031" y="4363228"/>
            <a:ext cx="689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-sps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27FF474-5D1A-4067-89F6-A2D20B266BE5}"/>
              </a:ext>
            </a:extLst>
          </p:cNvPr>
          <p:cNvSpPr txBox="1"/>
          <p:nvPr/>
        </p:nvSpPr>
        <p:spPr>
          <a:xfrm>
            <a:off x="8232122" y="4363228"/>
            <a:ext cx="10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-hmi</a:t>
            </a:r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EF9459D-98B0-4267-A90E-FF769C70A14D}"/>
              </a:ext>
            </a:extLst>
          </p:cNvPr>
          <p:cNvGrpSpPr/>
          <p:nvPr/>
        </p:nvGrpSpPr>
        <p:grpSpPr>
          <a:xfrm>
            <a:off x="5249122" y="787952"/>
            <a:ext cx="1022173" cy="555450"/>
            <a:chOff x="4232144" y="699510"/>
            <a:chExt cx="1208293" cy="656587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1782084C-D57B-4C72-9038-CF2A8963856B}"/>
                </a:ext>
              </a:extLst>
            </p:cNvPr>
            <p:cNvSpPr/>
            <p:nvPr/>
          </p:nvSpPr>
          <p:spPr bwMode="auto">
            <a:xfrm>
              <a:off x="4232144" y="699510"/>
              <a:ext cx="1208293" cy="656587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CB4C7620-B7EB-449A-80BA-E274A5CD340F}"/>
                </a:ext>
              </a:extLst>
            </p:cNvPr>
            <p:cNvSpPr txBox="1"/>
            <p:nvPr/>
          </p:nvSpPr>
          <p:spPr>
            <a:xfrm>
              <a:off x="4232144" y="858526"/>
              <a:ext cx="1199972" cy="338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dirty="0">
                  <a:solidFill>
                    <a:schemeClr val="bg1"/>
                  </a:solidFill>
                </a:rPr>
                <a:t>SiLab</a:t>
              </a:r>
            </a:p>
          </p:txBody>
        </p:sp>
      </p:grp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E45BCE0F-E52F-4D7C-9A4D-EA95B57FDB30}"/>
              </a:ext>
            </a:extLst>
          </p:cNvPr>
          <p:cNvCxnSpPr>
            <a:stCxn id="16" idx="2"/>
          </p:cNvCxnSpPr>
          <p:nvPr/>
        </p:nvCxnSpPr>
        <p:spPr bwMode="auto">
          <a:xfrm flipH="1">
            <a:off x="5756690" y="1343402"/>
            <a:ext cx="3519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03DDAC99-070F-4724-B1C1-A5825F1CA7F1}"/>
              </a:ext>
            </a:extLst>
          </p:cNvPr>
          <p:cNvSpPr txBox="1"/>
          <p:nvPr/>
        </p:nvSpPr>
        <p:spPr>
          <a:xfrm>
            <a:off x="5257174" y="2623512"/>
            <a:ext cx="101412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-switch1</a:t>
            </a: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F6451749-D781-4935-929A-03752C1723F4}"/>
              </a:ext>
            </a:extLst>
          </p:cNvPr>
          <p:cNvSpPr>
            <a:spLocks noEditPoints="1"/>
          </p:cNvSpPr>
          <p:nvPr/>
        </p:nvSpPr>
        <p:spPr bwMode="auto">
          <a:xfrm>
            <a:off x="8232122" y="3551175"/>
            <a:ext cx="998848" cy="747437"/>
          </a:xfrm>
          <a:custGeom>
            <a:avLst/>
            <a:gdLst>
              <a:gd name="T0" fmla="*/ 567 w 573"/>
              <a:gd name="T1" fmla="*/ 0 h 428"/>
              <a:gd name="T2" fmla="*/ 6 w 573"/>
              <a:gd name="T3" fmla="*/ 0 h 428"/>
              <a:gd name="T4" fmla="*/ 0 w 573"/>
              <a:gd name="T5" fmla="*/ 6 h 428"/>
              <a:gd name="T6" fmla="*/ 0 w 573"/>
              <a:gd name="T7" fmla="*/ 422 h 428"/>
              <a:gd name="T8" fmla="*/ 6 w 573"/>
              <a:gd name="T9" fmla="*/ 428 h 428"/>
              <a:gd name="T10" fmla="*/ 567 w 573"/>
              <a:gd name="T11" fmla="*/ 428 h 428"/>
              <a:gd name="T12" fmla="*/ 573 w 573"/>
              <a:gd name="T13" fmla="*/ 422 h 428"/>
              <a:gd name="T14" fmla="*/ 573 w 573"/>
              <a:gd name="T15" fmla="*/ 6 h 428"/>
              <a:gd name="T16" fmla="*/ 567 w 573"/>
              <a:gd name="T17" fmla="*/ 0 h 428"/>
              <a:gd name="T18" fmla="*/ 67 w 573"/>
              <a:gd name="T19" fmla="*/ 396 h 428"/>
              <a:gd name="T20" fmla="*/ 50 w 573"/>
              <a:gd name="T21" fmla="*/ 378 h 428"/>
              <a:gd name="T22" fmla="*/ 67 w 573"/>
              <a:gd name="T23" fmla="*/ 360 h 428"/>
              <a:gd name="T24" fmla="*/ 85 w 573"/>
              <a:gd name="T25" fmla="*/ 378 h 428"/>
              <a:gd name="T26" fmla="*/ 67 w 573"/>
              <a:gd name="T27" fmla="*/ 396 h 428"/>
              <a:gd name="T28" fmla="*/ 380 w 573"/>
              <a:gd name="T29" fmla="*/ 396 h 428"/>
              <a:gd name="T30" fmla="*/ 362 w 573"/>
              <a:gd name="T31" fmla="*/ 378 h 428"/>
              <a:gd name="T32" fmla="*/ 380 w 573"/>
              <a:gd name="T33" fmla="*/ 360 h 428"/>
              <a:gd name="T34" fmla="*/ 398 w 573"/>
              <a:gd name="T35" fmla="*/ 378 h 428"/>
              <a:gd name="T36" fmla="*/ 380 w 573"/>
              <a:gd name="T37" fmla="*/ 396 h 428"/>
              <a:gd name="T38" fmla="*/ 440 w 573"/>
              <a:gd name="T39" fmla="*/ 396 h 428"/>
              <a:gd name="T40" fmla="*/ 422 w 573"/>
              <a:gd name="T41" fmla="*/ 378 h 428"/>
              <a:gd name="T42" fmla="*/ 440 w 573"/>
              <a:gd name="T43" fmla="*/ 360 h 428"/>
              <a:gd name="T44" fmla="*/ 458 w 573"/>
              <a:gd name="T45" fmla="*/ 378 h 428"/>
              <a:gd name="T46" fmla="*/ 440 w 573"/>
              <a:gd name="T47" fmla="*/ 396 h 428"/>
              <a:gd name="T48" fmla="*/ 499 w 573"/>
              <a:gd name="T49" fmla="*/ 396 h 428"/>
              <a:gd name="T50" fmla="*/ 481 w 573"/>
              <a:gd name="T51" fmla="*/ 378 h 428"/>
              <a:gd name="T52" fmla="*/ 499 w 573"/>
              <a:gd name="T53" fmla="*/ 360 h 428"/>
              <a:gd name="T54" fmla="*/ 517 w 573"/>
              <a:gd name="T55" fmla="*/ 378 h 428"/>
              <a:gd name="T56" fmla="*/ 499 w 573"/>
              <a:gd name="T57" fmla="*/ 396 h 428"/>
              <a:gd name="T58" fmla="*/ 523 w 573"/>
              <a:gd name="T59" fmla="*/ 318 h 428"/>
              <a:gd name="T60" fmla="*/ 47 w 573"/>
              <a:gd name="T61" fmla="*/ 318 h 428"/>
              <a:gd name="T62" fmla="*/ 47 w 573"/>
              <a:gd name="T63" fmla="*/ 46 h 428"/>
              <a:gd name="T64" fmla="*/ 523 w 573"/>
              <a:gd name="T65" fmla="*/ 46 h 428"/>
              <a:gd name="T66" fmla="*/ 523 w 573"/>
              <a:gd name="T67" fmla="*/ 318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3" h="428">
                <a:moveTo>
                  <a:pt x="567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3"/>
                  <a:pt x="0" y="6"/>
                </a:cubicBezTo>
                <a:cubicBezTo>
                  <a:pt x="0" y="422"/>
                  <a:pt x="0" y="422"/>
                  <a:pt x="0" y="422"/>
                </a:cubicBezTo>
                <a:cubicBezTo>
                  <a:pt x="0" y="426"/>
                  <a:pt x="2" y="428"/>
                  <a:pt x="6" y="428"/>
                </a:cubicBezTo>
                <a:cubicBezTo>
                  <a:pt x="567" y="428"/>
                  <a:pt x="567" y="428"/>
                  <a:pt x="567" y="428"/>
                </a:cubicBezTo>
                <a:cubicBezTo>
                  <a:pt x="571" y="428"/>
                  <a:pt x="573" y="426"/>
                  <a:pt x="573" y="422"/>
                </a:cubicBezTo>
                <a:cubicBezTo>
                  <a:pt x="573" y="6"/>
                  <a:pt x="573" y="6"/>
                  <a:pt x="573" y="6"/>
                </a:cubicBezTo>
                <a:cubicBezTo>
                  <a:pt x="573" y="3"/>
                  <a:pt x="571" y="0"/>
                  <a:pt x="567" y="0"/>
                </a:cubicBezTo>
                <a:close/>
                <a:moveTo>
                  <a:pt x="67" y="396"/>
                </a:moveTo>
                <a:cubicBezTo>
                  <a:pt x="58" y="396"/>
                  <a:pt x="50" y="388"/>
                  <a:pt x="50" y="378"/>
                </a:cubicBezTo>
                <a:cubicBezTo>
                  <a:pt x="50" y="368"/>
                  <a:pt x="58" y="360"/>
                  <a:pt x="67" y="360"/>
                </a:cubicBezTo>
                <a:cubicBezTo>
                  <a:pt x="77" y="360"/>
                  <a:pt x="85" y="368"/>
                  <a:pt x="85" y="378"/>
                </a:cubicBezTo>
                <a:cubicBezTo>
                  <a:pt x="85" y="388"/>
                  <a:pt x="77" y="396"/>
                  <a:pt x="67" y="396"/>
                </a:cubicBezTo>
                <a:close/>
                <a:moveTo>
                  <a:pt x="380" y="396"/>
                </a:moveTo>
                <a:cubicBezTo>
                  <a:pt x="370" y="396"/>
                  <a:pt x="362" y="388"/>
                  <a:pt x="362" y="378"/>
                </a:cubicBezTo>
                <a:cubicBezTo>
                  <a:pt x="362" y="368"/>
                  <a:pt x="370" y="360"/>
                  <a:pt x="380" y="360"/>
                </a:cubicBezTo>
                <a:cubicBezTo>
                  <a:pt x="390" y="360"/>
                  <a:pt x="398" y="368"/>
                  <a:pt x="398" y="378"/>
                </a:cubicBezTo>
                <a:cubicBezTo>
                  <a:pt x="398" y="388"/>
                  <a:pt x="390" y="396"/>
                  <a:pt x="380" y="396"/>
                </a:cubicBezTo>
                <a:close/>
                <a:moveTo>
                  <a:pt x="440" y="396"/>
                </a:moveTo>
                <a:cubicBezTo>
                  <a:pt x="430" y="396"/>
                  <a:pt x="422" y="388"/>
                  <a:pt x="422" y="378"/>
                </a:cubicBezTo>
                <a:cubicBezTo>
                  <a:pt x="422" y="368"/>
                  <a:pt x="430" y="360"/>
                  <a:pt x="440" y="360"/>
                </a:cubicBezTo>
                <a:cubicBezTo>
                  <a:pt x="450" y="360"/>
                  <a:pt x="458" y="368"/>
                  <a:pt x="458" y="378"/>
                </a:cubicBezTo>
                <a:cubicBezTo>
                  <a:pt x="458" y="388"/>
                  <a:pt x="450" y="396"/>
                  <a:pt x="440" y="396"/>
                </a:cubicBezTo>
                <a:close/>
                <a:moveTo>
                  <a:pt x="499" y="396"/>
                </a:moveTo>
                <a:cubicBezTo>
                  <a:pt x="489" y="396"/>
                  <a:pt x="481" y="388"/>
                  <a:pt x="481" y="378"/>
                </a:cubicBezTo>
                <a:cubicBezTo>
                  <a:pt x="481" y="368"/>
                  <a:pt x="489" y="360"/>
                  <a:pt x="499" y="360"/>
                </a:cubicBezTo>
                <a:cubicBezTo>
                  <a:pt x="509" y="360"/>
                  <a:pt x="517" y="368"/>
                  <a:pt x="517" y="378"/>
                </a:cubicBezTo>
                <a:cubicBezTo>
                  <a:pt x="517" y="388"/>
                  <a:pt x="509" y="396"/>
                  <a:pt x="499" y="396"/>
                </a:cubicBezTo>
                <a:close/>
                <a:moveTo>
                  <a:pt x="523" y="318"/>
                </a:moveTo>
                <a:cubicBezTo>
                  <a:pt x="47" y="318"/>
                  <a:pt x="47" y="318"/>
                  <a:pt x="47" y="318"/>
                </a:cubicBezTo>
                <a:cubicBezTo>
                  <a:pt x="47" y="46"/>
                  <a:pt x="47" y="46"/>
                  <a:pt x="47" y="46"/>
                </a:cubicBezTo>
                <a:cubicBezTo>
                  <a:pt x="523" y="46"/>
                  <a:pt x="523" y="46"/>
                  <a:pt x="523" y="46"/>
                </a:cubicBezTo>
                <a:lnTo>
                  <a:pt x="523" y="31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EB99BFB8-5BE7-41D0-B2CD-A3E9E0F34E44}"/>
              </a:ext>
            </a:extLst>
          </p:cNvPr>
          <p:cNvCxnSpPr/>
          <p:nvPr/>
        </p:nvCxnSpPr>
        <p:spPr bwMode="auto">
          <a:xfrm rot="16200000" flipH="1" flipV="1">
            <a:off x="6544956" y="1391605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76218B87-2D53-410D-A419-74FD23A1B5FA}"/>
              </a:ext>
            </a:extLst>
          </p:cNvPr>
          <p:cNvCxnSpPr/>
          <p:nvPr/>
        </p:nvCxnSpPr>
        <p:spPr bwMode="auto">
          <a:xfrm>
            <a:off x="5761970" y="3154842"/>
            <a:ext cx="2264" cy="395287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3506EEEA-DBAC-461F-8598-67AF0FA07D19}"/>
              </a:ext>
            </a:extLst>
          </p:cNvPr>
          <p:cNvGrpSpPr/>
          <p:nvPr/>
        </p:nvGrpSpPr>
        <p:grpSpPr>
          <a:xfrm>
            <a:off x="6822951" y="1560608"/>
            <a:ext cx="984540" cy="222315"/>
            <a:chOff x="996951" y="3324226"/>
            <a:chExt cx="1377949" cy="311150"/>
          </a:xfrm>
          <a:solidFill>
            <a:schemeClr val="bg2"/>
          </a:solidFill>
        </p:grpSpPr>
        <p:sp>
          <p:nvSpPr>
            <p:cNvPr id="24" name="Freeform 91">
              <a:extLst>
                <a:ext uri="{FF2B5EF4-FFF2-40B4-BE49-F238E27FC236}">
                  <a16:creationId xmlns:a16="http://schemas.microsoft.com/office/drawing/2014/main" id="{B4181E1A-B8CB-4D01-A2FA-CE3D0E9ECB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6951" y="3324226"/>
              <a:ext cx="1377949" cy="311150"/>
            </a:xfrm>
            <a:custGeom>
              <a:avLst/>
              <a:gdLst>
                <a:gd name="T0" fmla="*/ 0 w 1433"/>
                <a:gd name="T1" fmla="*/ 0 h 321"/>
                <a:gd name="T2" fmla="*/ 0 w 1433"/>
                <a:gd name="T3" fmla="*/ 321 h 321"/>
                <a:gd name="T4" fmla="*/ 1433 w 1433"/>
                <a:gd name="T5" fmla="*/ 321 h 321"/>
                <a:gd name="T6" fmla="*/ 1433 w 1433"/>
                <a:gd name="T7" fmla="*/ 0 h 321"/>
                <a:gd name="T8" fmla="*/ 0 w 1433"/>
                <a:gd name="T9" fmla="*/ 0 h 321"/>
                <a:gd name="T10" fmla="*/ 119 w 1433"/>
                <a:gd name="T11" fmla="*/ 197 h 321"/>
                <a:gd name="T12" fmla="*/ 84 w 1433"/>
                <a:gd name="T13" fmla="*/ 162 h 321"/>
                <a:gd name="T14" fmla="*/ 119 w 1433"/>
                <a:gd name="T15" fmla="*/ 127 h 321"/>
                <a:gd name="T16" fmla="*/ 154 w 1433"/>
                <a:gd name="T17" fmla="*/ 162 h 321"/>
                <a:gd name="T18" fmla="*/ 119 w 1433"/>
                <a:gd name="T19" fmla="*/ 197 h 321"/>
                <a:gd name="T20" fmla="*/ 395 w 1433"/>
                <a:gd name="T21" fmla="*/ 257 h 321"/>
                <a:gd name="T22" fmla="*/ 235 w 1433"/>
                <a:gd name="T23" fmla="*/ 257 h 321"/>
                <a:gd name="T24" fmla="*/ 235 w 1433"/>
                <a:gd name="T25" fmla="*/ 190 h 321"/>
                <a:gd name="T26" fmla="*/ 395 w 1433"/>
                <a:gd name="T27" fmla="*/ 190 h 321"/>
                <a:gd name="T28" fmla="*/ 395 w 1433"/>
                <a:gd name="T29" fmla="*/ 257 h 321"/>
                <a:gd name="T30" fmla="*/ 395 w 1433"/>
                <a:gd name="T31" fmla="*/ 129 h 321"/>
                <a:gd name="T32" fmla="*/ 235 w 1433"/>
                <a:gd name="T33" fmla="*/ 129 h 321"/>
                <a:gd name="T34" fmla="*/ 235 w 1433"/>
                <a:gd name="T35" fmla="*/ 62 h 321"/>
                <a:gd name="T36" fmla="*/ 395 w 1433"/>
                <a:gd name="T37" fmla="*/ 62 h 321"/>
                <a:gd name="T38" fmla="*/ 395 w 1433"/>
                <a:gd name="T39" fmla="*/ 129 h 321"/>
                <a:gd name="T40" fmla="*/ 630 w 1433"/>
                <a:gd name="T41" fmla="*/ 257 h 321"/>
                <a:gd name="T42" fmla="*/ 469 w 1433"/>
                <a:gd name="T43" fmla="*/ 257 h 321"/>
                <a:gd name="T44" fmla="*/ 469 w 1433"/>
                <a:gd name="T45" fmla="*/ 190 h 321"/>
                <a:gd name="T46" fmla="*/ 630 w 1433"/>
                <a:gd name="T47" fmla="*/ 190 h 321"/>
                <a:gd name="T48" fmla="*/ 630 w 1433"/>
                <a:gd name="T49" fmla="*/ 257 h 321"/>
                <a:gd name="T50" fmla="*/ 630 w 1433"/>
                <a:gd name="T51" fmla="*/ 129 h 321"/>
                <a:gd name="T52" fmla="*/ 469 w 1433"/>
                <a:gd name="T53" fmla="*/ 129 h 321"/>
                <a:gd name="T54" fmla="*/ 469 w 1433"/>
                <a:gd name="T55" fmla="*/ 62 h 321"/>
                <a:gd name="T56" fmla="*/ 630 w 1433"/>
                <a:gd name="T57" fmla="*/ 62 h 321"/>
                <a:gd name="T58" fmla="*/ 630 w 1433"/>
                <a:gd name="T59" fmla="*/ 129 h 321"/>
                <a:gd name="T60" fmla="*/ 860 w 1433"/>
                <a:gd name="T61" fmla="*/ 257 h 321"/>
                <a:gd name="T62" fmla="*/ 684 w 1433"/>
                <a:gd name="T63" fmla="*/ 257 h 321"/>
                <a:gd name="T64" fmla="*/ 684 w 1433"/>
                <a:gd name="T65" fmla="*/ 164 h 321"/>
                <a:gd name="T66" fmla="*/ 860 w 1433"/>
                <a:gd name="T67" fmla="*/ 164 h 321"/>
                <a:gd name="T68" fmla="*/ 860 w 1433"/>
                <a:gd name="T69" fmla="*/ 257 h 321"/>
                <a:gd name="T70" fmla="*/ 1071 w 1433"/>
                <a:gd name="T71" fmla="*/ 257 h 321"/>
                <a:gd name="T72" fmla="*/ 911 w 1433"/>
                <a:gd name="T73" fmla="*/ 257 h 321"/>
                <a:gd name="T74" fmla="*/ 911 w 1433"/>
                <a:gd name="T75" fmla="*/ 190 h 321"/>
                <a:gd name="T76" fmla="*/ 1071 w 1433"/>
                <a:gd name="T77" fmla="*/ 190 h 321"/>
                <a:gd name="T78" fmla="*/ 1071 w 1433"/>
                <a:gd name="T79" fmla="*/ 257 h 321"/>
                <a:gd name="T80" fmla="*/ 1071 w 1433"/>
                <a:gd name="T81" fmla="*/ 129 h 321"/>
                <a:gd name="T82" fmla="*/ 911 w 1433"/>
                <a:gd name="T83" fmla="*/ 129 h 321"/>
                <a:gd name="T84" fmla="*/ 911 w 1433"/>
                <a:gd name="T85" fmla="*/ 62 h 321"/>
                <a:gd name="T86" fmla="*/ 1071 w 1433"/>
                <a:gd name="T87" fmla="*/ 62 h 321"/>
                <a:gd name="T88" fmla="*/ 1071 w 1433"/>
                <a:gd name="T89" fmla="*/ 129 h 321"/>
                <a:gd name="T90" fmla="*/ 1199 w 1433"/>
                <a:gd name="T91" fmla="*/ 253 h 321"/>
                <a:gd name="T92" fmla="*/ 1132 w 1433"/>
                <a:gd name="T93" fmla="*/ 253 h 321"/>
                <a:gd name="T94" fmla="*/ 1132 w 1433"/>
                <a:gd name="T95" fmla="*/ 62 h 321"/>
                <a:gd name="T96" fmla="*/ 1199 w 1433"/>
                <a:gd name="T97" fmla="*/ 62 h 321"/>
                <a:gd name="T98" fmla="*/ 1199 w 1433"/>
                <a:gd name="T99" fmla="*/ 253 h 321"/>
                <a:gd name="T100" fmla="*/ 1314 w 1433"/>
                <a:gd name="T101" fmla="*/ 198 h 321"/>
                <a:gd name="T102" fmla="*/ 1279 w 1433"/>
                <a:gd name="T103" fmla="*/ 164 h 321"/>
                <a:gd name="T104" fmla="*/ 1314 w 1433"/>
                <a:gd name="T105" fmla="*/ 129 h 321"/>
                <a:gd name="T106" fmla="*/ 1349 w 1433"/>
                <a:gd name="T107" fmla="*/ 164 h 321"/>
                <a:gd name="T108" fmla="*/ 1314 w 1433"/>
                <a:gd name="T109" fmla="*/ 198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33" h="321">
                  <a:moveTo>
                    <a:pt x="0" y="0"/>
                  </a:moveTo>
                  <a:cubicBezTo>
                    <a:pt x="0" y="321"/>
                    <a:pt x="0" y="321"/>
                    <a:pt x="0" y="321"/>
                  </a:cubicBezTo>
                  <a:cubicBezTo>
                    <a:pt x="1433" y="321"/>
                    <a:pt x="1433" y="321"/>
                    <a:pt x="1433" y="321"/>
                  </a:cubicBezTo>
                  <a:cubicBezTo>
                    <a:pt x="1433" y="0"/>
                    <a:pt x="1433" y="0"/>
                    <a:pt x="1433" y="0"/>
                  </a:cubicBezTo>
                  <a:lnTo>
                    <a:pt x="0" y="0"/>
                  </a:lnTo>
                  <a:close/>
                  <a:moveTo>
                    <a:pt x="119" y="197"/>
                  </a:moveTo>
                  <a:cubicBezTo>
                    <a:pt x="100" y="197"/>
                    <a:pt x="84" y="182"/>
                    <a:pt x="84" y="162"/>
                  </a:cubicBezTo>
                  <a:cubicBezTo>
                    <a:pt x="84" y="143"/>
                    <a:pt x="100" y="127"/>
                    <a:pt x="119" y="127"/>
                  </a:cubicBezTo>
                  <a:cubicBezTo>
                    <a:pt x="138" y="127"/>
                    <a:pt x="154" y="143"/>
                    <a:pt x="154" y="162"/>
                  </a:cubicBezTo>
                  <a:cubicBezTo>
                    <a:pt x="154" y="182"/>
                    <a:pt x="138" y="197"/>
                    <a:pt x="119" y="197"/>
                  </a:cubicBezTo>
                  <a:close/>
                  <a:moveTo>
                    <a:pt x="395" y="257"/>
                  </a:moveTo>
                  <a:cubicBezTo>
                    <a:pt x="235" y="257"/>
                    <a:pt x="235" y="257"/>
                    <a:pt x="235" y="257"/>
                  </a:cubicBezTo>
                  <a:cubicBezTo>
                    <a:pt x="235" y="190"/>
                    <a:pt x="235" y="190"/>
                    <a:pt x="235" y="190"/>
                  </a:cubicBezTo>
                  <a:cubicBezTo>
                    <a:pt x="395" y="190"/>
                    <a:pt x="395" y="190"/>
                    <a:pt x="395" y="190"/>
                  </a:cubicBezTo>
                  <a:lnTo>
                    <a:pt x="395" y="257"/>
                  </a:lnTo>
                  <a:close/>
                  <a:moveTo>
                    <a:pt x="395" y="129"/>
                  </a:moveTo>
                  <a:cubicBezTo>
                    <a:pt x="235" y="129"/>
                    <a:pt x="235" y="129"/>
                    <a:pt x="235" y="129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395" y="62"/>
                    <a:pt x="395" y="62"/>
                    <a:pt x="395" y="62"/>
                  </a:cubicBezTo>
                  <a:lnTo>
                    <a:pt x="395" y="129"/>
                  </a:lnTo>
                  <a:close/>
                  <a:moveTo>
                    <a:pt x="630" y="257"/>
                  </a:moveTo>
                  <a:cubicBezTo>
                    <a:pt x="469" y="257"/>
                    <a:pt x="469" y="257"/>
                    <a:pt x="469" y="257"/>
                  </a:cubicBezTo>
                  <a:cubicBezTo>
                    <a:pt x="469" y="190"/>
                    <a:pt x="469" y="190"/>
                    <a:pt x="469" y="190"/>
                  </a:cubicBezTo>
                  <a:cubicBezTo>
                    <a:pt x="630" y="190"/>
                    <a:pt x="630" y="190"/>
                    <a:pt x="630" y="190"/>
                  </a:cubicBezTo>
                  <a:lnTo>
                    <a:pt x="630" y="257"/>
                  </a:lnTo>
                  <a:close/>
                  <a:moveTo>
                    <a:pt x="630" y="129"/>
                  </a:moveTo>
                  <a:cubicBezTo>
                    <a:pt x="469" y="129"/>
                    <a:pt x="469" y="129"/>
                    <a:pt x="469" y="129"/>
                  </a:cubicBezTo>
                  <a:cubicBezTo>
                    <a:pt x="469" y="62"/>
                    <a:pt x="469" y="62"/>
                    <a:pt x="469" y="62"/>
                  </a:cubicBezTo>
                  <a:cubicBezTo>
                    <a:pt x="630" y="62"/>
                    <a:pt x="630" y="62"/>
                    <a:pt x="630" y="62"/>
                  </a:cubicBezTo>
                  <a:lnTo>
                    <a:pt x="630" y="129"/>
                  </a:lnTo>
                  <a:close/>
                  <a:moveTo>
                    <a:pt x="860" y="257"/>
                  </a:moveTo>
                  <a:cubicBezTo>
                    <a:pt x="684" y="257"/>
                    <a:pt x="684" y="257"/>
                    <a:pt x="684" y="25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860" y="164"/>
                    <a:pt x="860" y="164"/>
                    <a:pt x="860" y="164"/>
                  </a:cubicBezTo>
                  <a:lnTo>
                    <a:pt x="860" y="257"/>
                  </a:lnTo>
                  <a:close/>
                  <a:moveTo>
                    <a:pt x="1071" y="257"/>
                  </a:moveTo>
                  <a:cubicBezTo>
                    <a:pt x="911" y="257"/>
                    <a:pt x="911" y="257"/>
                    <a:pt x="911" y="257"/>
                  </a:cubicBezTo>
                  <a:cubicBezTo>
                    <a:pt x="911" y="190"/>
                    <a:pt x="911" y="190"/>
                    <a:pt x="911" y="190"/>
                  </a:cubicBezTo>
                  <a:cubicBezTo>
                    <a:pt x="1071" y="190"/>
                    <a:pt x="1071" y="190"/>
                    <a:pt x="1071" y="190"/>
                  </a:cubicBezTo>
                  <a:lnTo>
                    <a:pt x="1071" y="257"/>
                  </a:lnTo>
                  <a:close/>
                  <a:moveTo>
                    <a:pt x="1071" y="129"/>
                  </a:moveTo>
                  <a:cubicBezTo>
                    <a:pt x="911" y="129"/>
                    <a:pt x="911" y="129"/>
                    <a:pt x="911" y="129"/>
                  </a:cubicBezTo>
                  <a:cubicBezTo>
                    <a:pt x="911" y="62"/>
                    <a:pt x="911" y="62"/>
                    <a:pt x="911" y="62"/>
                  </a:cubicBezTo>
                  <a:cubicBezTo>
                    <a:pt x="1071" y="62"/>
                    <a:pt x="1071" y="62"/>
                    <a:pt x="1071" y="62"/>
                  </a:cubicBezTo>
                  <a:lnTo>
                    <a:pt x="1071" y="129"/>
                  </a:lnTo>
                  <a:close/>
                  <a:moveTo>
                    <a:pt x="1199" y="253"/>
                  </a:moveTo>
                  <a:cubicBezTo>
                    <a:pt x="1132" y="253"/>
                    <a:pt x="1132" y="253"/>
                    <a:pt x="1132" y="253"/>
                  </a:cubicBezTo>
                  <a:cubicBezTo>
                    <a:pt x="1132" y="62"/>
                    <a:pt x="1132" y="62"/>
                    <a:pt x="1132" y="62"/>
                  </a:cubicBezTo>
                  <a:cubicBezTo>
                    <a:pt x="1199" y="62"/>
                    <a:pt x="1199" y="62"/>
                    <a:pt x="1199" y="62"/>
                  </a:cubicBezTo>
                  <a:lnTo>
                    <a:pt x="1199" y="253"/>
                  </a:lnTo>
                  <a:close/>
                  <a:moveTo>
                    <a:pt x="1314" y="198"/>
                  </a:moveTo>
                  <a:cubicBezTo>
                    <a:pt x="1295" y="198"/>
                    <a:pt x="1279" y="183"/>
                    <a:pt x="1279" y="164"/>
                  </a:cubicBezTo>
                  <a:cubicBezTo>
                    <a:pt x="1279" y="144"/>
                    <a:pt x="1295" y="129"/>
                    <a:pt x="1314" y="129"/>
                  </a:cubicBezTo>
                  <a:cubicBezTo>
                    <a:pt x="1333" y="129"/>
                    <a:pt x="1349" y="144"/>
                    <a:pt x="1349" y="164"/>
                  </a:cubicBezTo>
                  <a:cubicBezTo>
                    <a:pt x="1349" y="183"/>
                    <a:pt x="1333" y="198"/>
                    <a:pt x="1314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5" name="Freeform 92">
              <a:extLst>
                <a:ext uri="{FF2B5EF4-FFF2-40B4-BE49-F238E27FC236}">
                  <a16:creationId xmlns:a16="http://schemas.microsoft.com/office/drawing/2014/main" id="{8C091DC6-935E-41AF-8B44-C3F3158EE7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338" y="3484563"/>
              <a:ext cx="109538" cy="92075"/>
            </a:xfrm>
            <a:custGeom>
              <a:avLst/>
              <a:gdLst>
                <a:gd name="T0" fmla="*/ 0 w 69"/>
                <a:gd name="T1" fmla="*/ 0 h 58"/>
                <a:gd name="T2" fmla="*/ 0 w 69"/>
                <a:gd name="T3" fmla="*/ 42 h 58"/>
                <a:gd name="T4" fmla="*/ 14 w 69"/>
                <a:gd name="T5" fmla="*/ 42 h 58"/>
                <a:gd name="T6" fmla="*/ 14 w 69"/>
                <a:gd name="T7" fmla="*/ 51 h 58"/>
                <a:gd name="T8" fmla="*/ 22 w 69"/>
                <a:gd name="T9" fmla="*/ 51 h 58"/>
                <a:gd name="T10" fmla="*/ 22 w 69"/>
                <a:gd name="T11" fmla="*/ 58 h 58"/>
                <a:gd name="T12" fmla="*/ 48 w 69"/>
                <a:gd name="T13" fmla="*/ 58 h 58"/>
                <a:gd name="T14" fmla="*/ 48 w 69"/>
                <a:gd name="T15" fmla="*/ 51 h 58"/>
                <a:gd name="T16" fmla="*/ 56 w 69"/>
                <a:gd name="T17" fmla="*/ 51 h 58"/>
                <a:gd name="T18" fmla="*/ 56 w 69"/>
                <a:gd name="T19" fmla="*/ 42 h 58"/>
                <a:gd name="T20" fmla="*/ 69 w 69"/>
                <a:gd name="T21" fmla="*/ 42 h 58"/>
                <a:gd name="T22" fmla="*/ 69 w 69"/>
                <a:gd name="T23" fmla="*/ 0 h 58"/>
                <a:gd name="T24" fmla="*/ 0 w 69"/>
                <a:gd name="T2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58">
                  <a:moveTo>
                    <a:pt x="0" y="0"/>
                  </a:moveTo>
                  <a:lnTo>
                    <a:pt x="0" y="42"/>
                  </a:lnTo>
                  <a:lnTo>
                    <a:pt x="14" y="42"/>
                  </a:lnTo>
                  <a:lnTo>
                    <a:pt x="14" y="51"/>
                  </a:lnTo>
                  <a:lnTo>
                    <a:pt x="22" y="51"/>
                  </a:lnTo>
                  <a:lnTo>
                    <a:pt x="22" y="58"/>
                  </a:lnTo>
                  <a:lnTo>
                    <a:pt x="48" y="58"/>
                  </a:lnTo>
                  <a:lnTo>
                    <a:pt x="48" y="51"/>
                  </a:lnTo>
                  <a:lnTo>
                    <a:pt x="56" y="51"/>
                  </a:lnTo>
                  <a:lnTo>
                    <a:pt x="56" y="42"/>
                  </a:lnTo>
                  <a:lnTo>
                    <a:pt x="69" y="42"/>
                  </a:lnTo>
                  <a:lnTo>
                    <a:pt x="6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Rectangle 93">
              <a:extLst>
                <a:ext uri="{FF2B5EF4-FFF2-40B4-BE49-F238E27FC236}">
                  <a16:creationId xmlns:a16="http://schemas.microsoft.com/office/drawing/2014/main" id="{00B3C8C5-0725-43C9-A94B-CC82B77C9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5763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Rectangle 94">
              <a:extLst>
                <a:ext uri="{FF2B5EF4-FFF2-40B4-BE49-F238E27FC236}">
                  <a16:creationId xmlns:a16="http://schemas.microsoft.com/office/drawing/2014/main" id="{557A758A-E9D9-46A7-9B1D-7809866FA0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84350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7D74C192-E4C1-4635-A89B-83DB0C5E33DE}"/>
              </a:ext>
            </a:extLst>
          </p:cNvPr>
          <p:cNvCxnSpPr>
            <a:cxnSpLocks/>
          </p:cNvCxnSpPr>
          <p:nvPr/>
        </p:nvCxnSpPr>
        <p:spPr bwMode="auto">
          <a:xfrm flipV="1">
            <a:off x="3742938" y="3151522"/>
            <a:ext cx="5007592" cy="3093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DB81666E-0667-4521-BA90-CDB0B7143D21}"/>
              </a:ext>
            </a:extLst>
          </p:cNvPr>
          <p:cNvCxnSpPr/>
          <p:nvPr/>
        </p:nvCxnSpPr>
        <p:spPr bwMode="auto">
          <a:xfrm>
            <a:off x="8741625" y="3141430"/>
            <a:ext cx="0" cy="387974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D54FCE9F-51BA-41DA-A189-92219810A928}"/>
              </a:ext>
            </a:extLst>
          </p:cNvPr>
          <p:cNvGrpSpPr/>
          <p:nvPr/>
        </p:nvGrpSpPr>
        <p:grpSpPr>
          <a:xfrm>
            <a:off x="4626239" y="4700712"/>
            <a:ext cx="1800266" cy="1102416"/>
            <a:chOff x="2272125" y="812339"/>
            <a:chExt cx="6405150" cy="3922277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204990C9-D411-49BD-B087-82EF1A87494E}"/>
                </a:ext>
              </a:extLst>
            </p:cNvPr>
            <p:cNvGrpSpPr/>
            <p:nvPr/>
          </p:nvGrpSpPr>
          <p:grpSpPr>
            <a:xfrm>
              <a:off x="2272125" y="2193230"/>
              <a:ext cx="4390376" cy="2067436"/>
              <a:chOff x="2272125" y="2193230"/>
              <a:chExt cx="4390376" cy="2067436"/>
            </a:xfrm>
          </p:grpSpPr>
          <p:grpSp>
            <p:nvGrpSpPr>
              <p:cNvPr id="82" name="Gruppieren 81">
                <a:extLst>
                  <a:ext uri="{FF2B5EF4-FFF2-40B4-BE49-F238E27FC236}">
                    <a16:creationId xmlns:a16="http://schemas.microsoft.com/office/drawing/2014/main" id="{CD0F0719-0FA4-48DE-BED8-BA288B681C79}"/>
                  </a:ext>
                </a:extLst>
              </p:cNvPr>
              <p:cNvGrpSpPr/>
              <p:nvPr/>
            </p:nvGrpSpPr>
            <p:grpSpPr>
              <a:xfrm>
                <a:off x="2746074" y="2193230"/>
                <a:ext cx="3916425" cy="2067436"/>
                <a:chOff x="2746074" y="2193230"/>
                <a:chExt cx="3916425" cy="2067436"/>
              </a:xfrm>
            </p:grpSpPr>
            <p:sp>
              <p:nvSpPr>
                <p:cNvPr id="86" name="Freeform 5">
                  <a:extLst>
                    <a:ext uri="{FF2B5EF4-FFF2-40B4-BE49-F238E27FC236}">
                      <a16:creationId xmlns:a16="http://schemas.microsoft.com/office/drawing/2014/main" id="{40283F45-9AA0-4DEC-B0C5-4766C71864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46074" y="2197131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87" name="Freeform 9">
                  <a:extLst>
                    <a:ext uri="{FF2B5EF4-FFF2-40B4-BE49-F238E27FC236}">
                      <a16:creationId xmlns:a16="http://schemas.microsoft.com/office/drawing/2014/main" id="{9588CB83-7DEE-450C-A9C2-E339D5D48F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90500" y="2193230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83" name="Freeform 6">
                <a:extLst>
                  <a:ext uri="{FF2B5EF4-FFF2-40B4-BE49-F238E27FC236}">
                    <a16:creationId xmlns:a16="http://schemas.microsoft.com/office/drawing/2014/main" id="{6CE29261-8EB5-4C36-A0EE-0DB7589514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2125" y="2663280"/>
                <a:ext cx="3918376" cy="1593486"/>
              </a:xfrm>
              <a:custGeom>
                <a:avLst/>
                <a:gdLst>
                  <a:gd name="T0" fmla="*/ 1778 w 2009"/>
                  <a:gd name="T1" fmla="*/ 0 h 817"/>
                  <a:gd name="T2" fmla="*/ 247 w 2009"/>
                  <a:gd name="T3" fmla="*/ 0 h 817"/>
                  <a:gd name="T4" fmla="*/ 0 w 2009"/>
                  <a:gd name="T5" fmla="*/ 0 h 817"/>
                  <a:gd name="T6" fmla="*/ 0 w 2009"/>
                  <a:gd name="T7" fmla="*/ 328 h 817"/>
                  <a:gd name="T8" fmla="*/ 0 w 2009"/>
                  <a:gd name="T9" fmla="*/ 817 h 817"/>
                  <a:gd name="T10" fmla="*/ 247 w 2009"/>
                  <a:gd name="T11" fmla="*/ 817 h 817"/>
                  <a:gd name="T12" fmla="*/ 247 w 2009"/>
                  <a:gd name="T13" fmla="*/ 328 h 817"/>
                  <a:gd name="T14" fmla="*/ 1778 w 2009"/>
                  <a:gd name="T15" fmla="*/ 328 h 817"/>
                  <a:gd name="T16" fmla="*/ 1778 w 2009"/>
                  <a:gd name="T17" fmla="*/ 817 h 817"/>
                  <a:gd name="T18" fmla="*/ 2009 w 2009"/>
                  <a:gd name="T19" fmla="*/ 817 h 817"/>
                  <a:gd name="T20" fmla="*/ 2009 w 2009"/>
                  <a:gd name="T21" fmla="*/ 328 h 817"/>
                  <a:gd name="T22" fmla="*/ 2009 w 2009"/>
                  <a:gd name="T23" fmla="*/ 0 h 817"/>
                  <a:gd name="T24" fmla="*/ 1778 w 2009"/>
                  <a:gd name="T25" fmla="*/ 0 h 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09" h="817">
                    <a:moveTo>
                      <a:pt x="1778" y="0"/>
                    </a:moveTo>
                    <a:lnTo>
                      <a:pt x="247" y="0"/>
                    </a:lnTo>
                    <a:lnTo>
                      <a:pt x="0" y="0"/>
                    </a:lnTo>
                    <a:lnTo>
                      <a:pt x="0" y="328"/>
                    </a:lnTo>
                    <a:lnTo>
                      <a:pt x="0" y="817"/>
                    </a:lnTo>
                    <a:lnTo>
                      <a:pt x="247" y="817"/>
                    </a:lnTo>
                    <a:lnTo>
                      <a:pt x="247" y="328"/>
                    </a:lnTo>
                    <a:lnTo>
                      <a:pt x="1778" y="328"/>
                    </a:lnTo>
                    <a:lnTo>
                      <a:pt x="1778" y="817"/>
                    </a:lnTo>
                    <a:lnTo>
                      <a:pt x="2009" y="817"/>
                    </a:lnTo>
                    <a:lnTo>
                      <a:pt x="2009" y="328"/>
                    </a:lnTo>
                    <a:lnTo>
                      <a:pt x="2009" y="0"/>
                    </a:lnTo>
                    <a:lnTo>
                      <a:pt x="1778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4BE536FE-954B-4F38-8B45-A98F5473E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2125" y="2193230"/>
                <a:ext cx="4390376" cy="470050"/>
              </a:xfrm>
              <a:custGeom>
                <a:avLst/>
                <a:gdLst>
                  <a:gd name="T0" fmla="*/ 239 w 2251"/>
                  <a:gd name="T1" fmla="*/ 0 h 241"/>
                  <a:gd name="T2" fmla="*/ 0 w 2251"/>
                  <a:gd name="T3" fmla="*/ 241 h 241"/>
                  <a:gd name="T4" fmla="*/ 2009 w 2251"/>
                  <a:gd name="T5" fmla="*/ 241 h 241"/>
                  <a:gd name="T6" fmla="*/ 2251 w 2251"/>
                  <a:gd name="T7" fmla="*/ 0 h 241"/>
                  <a:gd name="T8" fmla="*/ 239 w 2251"/>
                  <a:gd name="T9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51" h="241">
                    <a:moveTo>
                      <a:pt x="239" y="0"/>
                    </a:moveTo>
                    <a:lnTo>
                      <a:pt x="0" y="241"/>
                    </a:lnTo>
                    <a:lnTo>
                      <a:pt x="2009" y="241"/>
                    </a:lnTo>
                    <a:lnTo>
                      <a:pt x="2251" y="0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DB04F6ED-948C-4463-A5AC-958332A91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7628" y="2277098"/>
                <a:ext cx="3875467" cy="302314"/>
              </a:xfrm>
              <a:custGeom>
                <a:avLst/>
                <a:gdLst>
                  <a:gd name="T0" fmla="*/ 155 w 1987"/>
                  <a:gd name="T1" fmla="*/ 0 h 155"/>
                  <a:gd name="T2" fmla="*/ 0 w 1987"/>
                  <a:gd name="T3" fmla="*/ 155 h 155"/>
                  <a:gd name="T4" fmla="*/ 1831 w 1987"/>
                  <a:gd name="T5" fmla="*/ 155 h 155"/>
                  <a:gd name="T6" fmla="*/ 1987 w 1987"/>
                  <a:gd name="T7" fmla="*/ 0 h 155"/>
                  <a:gd name="T8" fmla="*/ 155 w 1987"/>
                  <a:gd name="T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7" h="155">
                    <a:moveTo>
                      <a:pt x="155" y="0"/>
                    </a:moveTo>
                    <a:lnTo>
                      <a:pt x="0" y="155"/>
                    </a:lnTo>
                    <a:lnTo>
                      <a:pt x="1831" y="155"/>
                    </a:lnTo>
                    <a:lnTo>
                      <a:pt x="1987" y="0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A8D60C92-D547-44CC-A870-63999333A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0500" y="2193230"/>
              <a:ext cx="471999" cy="2063535"/>
            </a:xfrm>
            <a:custGeom>
              <a:avLst/>
              <a:gdLst>
                <a:gd name="T0" fmla="*/ 0 w 242"/>
                <a:gd name="T1" fmla="*/ 1058 h 1058"/>
                <a:gd name="T2" fmla="*/ 242 w 242"/>
                <a:gd name="T3" fmla="*/ 816 h 1058"/>
                <a:gd name="T4" fmla="*/ 242 w 242"/>
                <a:gd name="T5" fmla="*/ 0 h 1058"/>
                <a:gd name="T6" fmla="*/ 0 w 242"/>
                <a:gd name="T7" fmla="*/ 241 h 1058"/>
                <a:gd name="T8" fmla="*/ 0 w 242"/>
                <a:gd name="T9" fmla="*/ 1058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058">
                  <a:moveTo>
                    <a:pt x="0" y="1058"/>
                  </a:moveTo>
                  <a:lnTo>
                    <a:pt x="242" y="816"/>
                  </a:lnTo>
                  <a:lnTo>
                    <a:pt x="242" y="0"/>
                  </a:lnTo>
                  <a:lnTo>
                    <a:pt x="0" y="241"/>
                  </a:lnTo>
                  <a:lnTo>
                    <a:pt x="0" y="1058"/>
                  </a:lnTo>
                  <a:close/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grpSp>
          <p:nvGrpSpPr>
            <p:cNvPr id="33" name="Gruppieren 32">
              <a:extLst>
                <a:ext uri="{FF2B5EF4-FFF2-40B4-BE49-F238E27FC236}">
                  <a16:creationId xmlns:a16="http://schemas.microsoft.com/office/drawing/2014/main" id="{56A1D06E-3430-4A5A-864D-FA41FC4CB8D9}"/>
                </a:ext>
              </a:extLst>
            </p:cNvPr>
            <p:cNvGrpSpPr/>
            <p:nvPr/>
          </p:nvGrpSpPr>
          <p:grpSpPr>
            <a:xfrm>
              <a:off x="4893478" y="1734884"/>
              <a:ext cx="713850" cy="904991"/>
              <a:chOff x="4893478" y="1734884"/>
              <a:chExt cx="713850" cy="904991"/>
            </a:xfrm>
          </p:grpSpPr>
          <p:grpSp>
            <p:nvGrpSpPr>
              <p:cNvPr id="73" name="Gruppieren 72">
                <a:extLst>
                  <a:ext uri="{FF2B5EF4-FFF2-40B4-BE49-F238E27FC236}">
                    <a16:creationId xmlns:a16="http://schemas.microsoft.com/office/drawing/2014/main" id="{AB525F6D-D14E-4163-BD3A-C4692E434779}"/>
                  </a:ext>
                </a:extLst>
              </p:cNvPr>
              <p:cNvGrpSpPr/>
              <p:nvPr/>
            </p:nvGrpSpPr>
            <p:grpSpPr>
              <a:xfrm>
                <a:off x="5347923" y="1734884"/>
                <a:ext cx="259405" cy="446645"/>
                <a:chOff x="5347923" y="1734884"/>
                <a:chExt cx="259405" cy="446645"/>
              </a:xfrm>
            </p:grpSpPr>
            <p:sp>
              <p:nvSpPr>
                <p:cNvPr id="79" name="Rectangle 14">
                  <a:extLst>
                    <a:ext uri="{FF2B5EF4-FFF2-40B4-BE49-F238E27FC236}">
                      <a16:creationId xmlns:a16="http://schemas.microsoft.com/office/drawing/2014/main" id="{68E7F1F2-FB34-4291-BB8A-8AC664B0F3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12287" y="1801198"/>
                  <a:ext cx="136529" cy="292562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80" name="Rectangle 15">
                  <a:extLst>
                    <a:ext uri="{FF2B5EF4-FFF2-40B4-BE49-F238E27FC236}">
                      <a16:creationId xmlns:a16="http://schemas.microsoft.com/office/drawing/2014/main" id="{E9FF505A-1EA3-422B-886F-F9BE95428C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47923" y="2093760"/>
                  <a:ext cx="259405" cy="87769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81" name="Freeform 20">
                  <a:extLst>
                    <a:ext uri="{FF2B5EF4-FFF2-40B4-BE49-F238E27FC236}">
                      <a16:creationId xmlns:a16="http://schemas.microsoft.com/office/drawing/2014/main" id="{E92DA006-A93E-4A23-A461-8D192F89E0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2287" y="1734884"/>
                  <a:ext cx="136529" cy="66314"/>
                </a:xfrm>
                <a:custGeom>
                  <a:avLst/>
                  <a:gdLst>
                    <a:gd name="T0" fmla="*/ 17 w 34"/>
                    <a:gd name="T1" fmla="*/ 0 h 17"/>
                    <a:gd name="T2" fmla="*/ 0 w 34"/>
                    <a:gd name="T3" fmla="*/ 17 h 17"/>
                    <a:gd name="T4" fmla="*/ 34 w 34"/>
                    <a:gd name="T5" fmla="*/ 17 h 17"/>
                    <a:gd name="T6" fmla="*/ 17 w 34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17">
                      <a:moveTo>
                        <a:pt x="17" y="0"/>
                      </a:moveTo>
                      <a:cubicBezTo>
                        <a:pt x="7" y="0"/>
                        <a:pt x="0" y="8"/>
                        <a:pt x="0" y="17"/>
                      </a:cubicBezTo>
                      <a:cubicBezTo>
                        <a:pt x="34" y="17"/>
                        <a:pt x="34" y="17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74" name="Freeform 16">
                <a:extLst>
                  <a:ext uri="{FF2B5EF4-FFF2-40B4-BE49-F238E27FC236}">
                    <a16:creationId xmlns:a16="http://schemas.microsoft.com/office/drawing/2014/main" id="{69D6F2E1-8588-42F5-82AB-786E48EFB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3478" y="1801198"/>
                <a:ext cx="587074" cy="838677"/>
              </a:xfrm>
              <a:custGeom>
                <a:avLst/>
                <a:gdLst>
                  <a:gd name="T0" fmla="*/ 301 w 301"/>
                  <a:gd name="T1" fmla="*/ 0 h 430"/>
                  <a:gd name="T2" fmla="*/ 301 w 301"/>
                  <a:gd name="T3" fmla="*/ 129 h 430"/>
                  <a:gd name="T4" fmla="*/ 0 w 301"/>
                  <a:gd name="T5" fmla="*/ 430 h 430"/>
                  <a:gd name="T6" fmla="*/ 0 w 301"/>
                  <a:gd name="T7" fmla="*/ 301 h 430"/>
                  <a:gd name="T8" fmla="*/ 301 w 301"/>
                  <a:gd name="T9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" h="430">
                    <a:moveTo>
                      <a:pt x="301" y="0"/>
                    </a:moveTo>
                    <a:lnTo>
                      <a:pt x="301" y="129"/>
                    </a:lnTo>
                    <a:lnTo>
                      <a:pt x="0" y="430"/>
                    </a:lnTo>
                    <a:lnTo>
                      <a:pt x="0" y="301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75" name="Gruppieren 74">
                <a:extLst>
                  <a:ext uri="{FF2B5EF4-FFF2-40B4-BE49-F238E27FC236}">
                    <a16:creationId xmlns:a16="http://schemas.microsoft.com/office/drawing/2014/main" id="{73C2F3E1-74E7-46C1-AED6-B5B296E1077B}"/>
                  </a:ext>
                </a:extLst>
              </p:cNvPr>
              <p:cNvGrpSpPr/>
              <p:nvPr/>
            </p:nvGrpSpPr>
            <p:grpSpPr>
              <a:xfrm>
                <a:off x="4973444" y="1873363"/>
                <a:ext cx="434942" cy="690445"/>
                <a:chOff x="4973444" y="1873363"/>
                <a:chExt cx="434942" cy="690445"/>
              </a:xfrm>
            </p:grpSpPr>
            <p:sp>
              <p:nvSpPr>
                <p:cNvPr id="76" name="Freeform 17">
                  <a:extLst>
                    <a:ext uri="{FF2B5EF4-FFF2-40B4-BE49-F238E27FC236}">
                      <a16:creationId xmlns:a16="http://schemas.microsoft.com/office/drawing/2014/main" id="{4F652D36-CBAC-4C8E-B236-56B1CE93CE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4518" y="1873363"/>
                  <a:ext cx="83868" cy="335471"/>
                </a:xfrm>
                <a:custGeom>
                  <a:avLst/>
                  <a:gdLst>
                    <a:gd name="T0" fmla="*/ 43 w 43"/>
                    <a:gd name="T1" fmla="*/ 0 h 172"/>
                    <a:gd name="T2" fmla="*/ 43 w 43"/>
                    <a:gd name="T3" fmla="*/ 131 h 172"/>
                    <a:gd name="T4" fmla="*/ 0 w 43"/>
                    <a:gd name="T5" fmla="*/ 172 h 172"/>
                    <a:gd name="T6" fmla="*/ 0 w 43"/>
                    <a:gd name="T7" fmla="*/ 41 h 172"/>
                    <a:gd name="T8" fmla="*/ 43 w 43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172">
                      <a:moveTo>
                        <a:pt x="43" y="0"/>
                      </a:moveTo>
                      <a:lnTo>
                        <a:pt x="43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77" name="Freeform 18">
                  <a:extLst>
                    <a:ext uri="{FF2B5EF4-FFF2-40B4-BE49-F238E27FC236}">
                      <a16:creationId xmlns:a16="http://schemas.microsoft.com/office/drawing/2014/main" id="{B0E43F65-1A20-4331-97A7-46578CD74E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56782" y="2044999"/>
                  <a:ext cx="79967" cy="331570"/>
                </a:xfrm>
                <a:custGeom>
                  <a:avLst/>
                  <a:gdLst>
                    <a:gd name="T0" fmla="*/ 41 w 41"/>
                    <a:gd name="T1" fmla="*/ 0 h 170"/>
                    <a:gd name="T2" fmla="*/ 41 w 41"/>
                    <a:gd name="T3" fmla="*/ 129 h 170"/>
                    <a:gd name="T4" fmla="*/ 0 w 41"/>
                    <a:gd name="T5" fmla="*/ 170 h 170"/>
                    <a:gd name="T6" fmla="*/ 0 w 41"/>
                    <a:gd name="T7" fmla="*/ 41 h 170"/>
                    <a:gd name="T8" fmla="*/ 41 w 41"/>
                    <a:gd name="T9" fmla="*/ 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0">
                      <a:moveTo>
                        <a:pt x="41" y="0"/>
                      </a:moveTo>
                      <a:lnTo>
                        <a:pt x="41" y="129"/>
                      </a:lnTo>
                      <a:lnTo>
                        <a:pt x="0" y="170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78" name="Freeform 19">
                  <a:extLst>
                    <a:ext uri="{FF2B5EF4-FFF2-40B4-BE49-F238E27FC236}">
                      <a16:creationId xmlns:a16="http://schemas.microsoft.com/office/drawing/2014/main" id="{98D41277-F606-45F8-8DBD-557ACB01BF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73444" y="2228337"/>
                  <a:ext cx="79967" cy="335471"/>
                </a:xfrm>
                <a:custGeom>
                  <a:avLst/>
                  <a:gdLst>
                    <a:gd name="T0" fmla="*/ 41 w 41"/>
                    <a:gd name="T1" fmla="*/ 0 h 172"/>
                    <a:gd name="T2" fmla="*/ 41 w 41"/>
                    <a:gd name="T3" fmla="*/ 131 h 172"/>
                    <a:gd name="T4" fmla="*/ 0 w 41"/>
                    <a:gd name="T5" fmla="*/ 172 h 172"/>
                    <a:gd name="T6" fmla="*/ 0 w 41"/>
                    <a:gd name="T7" fmla="*/ 41 h 172"/>
                    <a:gd name="T8" fmla="*/ 41 w 41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2">
                      <a:moveTo>
                        <a:pt x="41" y="0"/>
                      </a:moveTo>
                      <a:lnTo>
                        <a:pt x="41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989583E3-50A0-4985-A5D0-5115CBA9635A}"/>
                </a:ext>
              </a:extLst>
            </p:cNvPr>
            <p:cNvGrpSpPr/>
            <p:nvPr/>
          </p:nvGrpSpPr>
          <p:grpSpPr>
            <a:xfrm>
              <a:off x="3824652" y="1518388"/>
              <a:ext cx="434942" cy="670942"/>
              <a:chOff x="3824652" y="1518388"/>
              <a:chExt cx="434942" cy="670942"/>
            </a:xfrm>
          </p:grpSpPr>
          <p:sp>
            <p:nvSpPr>
              <p:cNvPr id="70" name="Rectangle 21">
                <a:extLst>
                  <a:ext uri="{FF2B5EF4-FFF2-40B4-BE49-F238E27FC236}">
                    <a16:creationId xmlns:a16="http://schemas.microsoft.com/office/drawing/2014/main" id="{436B6AEA-ABDE-44F7-980F-26C17B11CC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2420" y="2101561"/>
                <a:ext cx="259405" cy="87769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1" name="Rectangle 22">
                <a:extLst>
                  <a:ext uri="{FF2B5EF4-FFF2-40B4-BE49-F238E27FC236}">
                    <a16:creationId xmlns:a16="http://schemas.microsoft.com/office/drawing/2014/main" id="{A76ECD9C-A2DE-4ACB-8B48-A1DFB1F273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4833" y="1842156"/>
                <a:ext cx="136529" cy="259405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2" name="Oval 23">
                <a:extLst>
                  <a:ext uri="{FF2B5EF4-FFF2-40B4-BE49-F238E27FC236}">
                    <a16:creationId xmlns:a16="http://schemas.microsoft.com/office/drawing/2014/main" id="{DE39B378-6A43-40C8-81BF-8FA88E6E5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652" y="1518388"/>
                <a:ext cx="434942" cy="434942"/>
              </a:xfrm>
              <a:prstGeom prst="ellipse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C4C9D8C9-EACD-4266-A0FD-B9F67060B5D1}"/>
                </a:ext>
              </a:extLst>
            </p:cNvPr>
            <p:cNvGrpSpPr/>
            <p:nvPr/>
          </p:nvGrpSpPr>
          <p:grpSpPr>
            <a:xfrm>
              <a:off x="3887065" y="1571049"/>
              <a:ext cx="312066" cy="331570"/>
              <a:chOff x="3887065" y="1571049"/>
              <a:chExt cx="312066" cy="331570"/>
            </a:xfrm>
          </p:grpSpPr>
          <p:sp>
            <p:nvSpPr>
              <p:cNvPr id="56" name="Freeform 24">
                <a:extLst>
                  <a:ext uri="{FF2B5EF4-FFF2-40B4-BE49-F238E27FC236}">
                    <a16:creationId xmlns:a16="http://schemas.microsoft.com/office/drawing/2014/main" id="{02FB0B44-B6B5-463E-8E9B-18426AAC43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032" y="1651016"/>
                <a:ext cx="152132" cy="179438"/>
              </a:xfrm>
              <a:custGeom>
                <a:avLst/>
                <a:gdLst>
                  <a:gd name="T0" fmla="*/ 0 w 38"/>
                  <a:gd name="T1" fmla="*/ 20 h 45"/>
                  <a:gd name="T2" fmla="*/ 4 w 38"/>
                  <a:gd name="T3" fmla="*/ 32 h 45"/>
                  <a:gd name="T4" fmla="*/ 10 w 38"/>
                  <a:gd name="T5" fmla="*/ 45 h 45"/>
                  <a:gd name="T6" fmla="*/ 28 w 38"/>
                  <a:gd name="T7" fmla="*/ 45 h 45"/>
                  <a:gd name="T8" fmla="*/ 33 w 38"/>
                  <a:gd name="T9" fmla="*/ 32 h 45"/>
                  <a:gd name="T10" fmla="*/ 38 w 38"/>
                  <a:gd name="T11" fmla="*/ 20 h 45"/>
                  <a:gd name="T12" fmla="*/ 19 w 38"/>
                  <a:gd name="T13" fmla="*/ 0 h 45"/>
                  <a:gd name="T14" fmla="*/ 0 w 38"/>
                  <a:gd name="T15" fmla="*/ 2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45">
                    <a:moveTo>
                      <a:pt x="0" y="20"/>
                    </a:moveTo>
                    <a:cubicBezTo>
                      <a:pt x="0" y="24"/>
                      <a:pt x="2" y="28"/>
                      <a:pt x="4" y="32"/>
                    </a:cubicBezTo>
                    <a:cubicBezTo>
                      <a:pt x="7" y="36"/>
                      <a:pt x="9" y="40"/>
                      <a:pt x="10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8" y="40"/>
                      <a:pt x="31" y="36"/>
                      <a:pt x="33" y="32"/>
                    </a:cubicBezTo>
                    <a:cubicBezTo>
                      <a:pt x="35" y="28"/>
                      <a:pt x="38" y="24"/>
                      <a:pt x="38" y="20"/>
                    </a:cubicBezTo>
                    <a:cubicBezTo>
                      <a:pt x="38" y="8"/>
                      <a:pt x="28" y="0"/>
                      <a:pt x="19" y="0"/>
                    </a:cubicBezTo>
                    <a:cubicBezTo>
                      <a:pt x="8" y="0"/>
                      <a:pt x="0" y="8"/>
                      <a:pt x="0" y="20"/>
                    </a:cubicBezTo>
                    <a:close/>
                  </a:path>
                </a:pathLst>
              </a:custGeom>
              <a:solidFill>
                <a:srgbClr val="FFDC0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25">
                <a:extLst>
                  <a:ext uri="{FF2B5EF4-FFF2-40B4-BE49-F238E27FC236}">
                    <a16:creationId xmlns:a16="http://schemas.microsoft.com/office/drawing/2014/main" id="{D1727BEB-D954-48A0-9BC8-570E519BC7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55329" y="1639313"/>
                <a:ext cx="171636" cy="202843"/>
              </a:xfrm>
              <a:custGeom>
                <a:avLst/>
                <a:gdLst>
                  <a:gd name="T0" fmla="*/ 33 w 43"/>
                  <a:gd name="T1" fmla="*/ 51 h 51"/>
                  <a:gd name="T2" fmla="*/ 10 w 43"/>
                  <a:gd name="T3" fmla="*/ 51 h 51"/>
                  <a:gd name="T4" fmla="*/ 10 w 43"/>
                  <a:gd name="T5" fmla="*/ 49 h 51"/>
                  <a:gd name="T6" fmla="*/ 5 w 43"/>
                  <a:gd name="T7" fmla="*/ 36 h 51"/>
                  <a:gd name="T8" fmla="*/ 0 w 43"/>
                  <a:gd name="T9" fmla="*/ 23 h 51"/>
                  <a:gd name="T10" fmla="*/ 6 w 43"/>
                  <a:gd name="T11" fmla="*/ 6 h 51"/>
                  <a:gd name="T12" fmla="*/ 22 w 43"/>
                  <a:gd name="T13" fmla="*/ 0 h 51"/>
                  <a:gd name="T14" fmla="*/ 43 w 43"/>
                  <a:gd name="T15" fmla="*/ 23 h 51"/>
                  <a:gd name="T16" fmla="*/ 38 w 43"/>
                  <a:gd name="T17" fmla="*/ 36 h 51"/>
                  <a:gd name="T18" fmla="*/ 33 w 43"/>
                  <a:gd name="T19" fmla="*/ 49 h 51"/>
                  <a:gd name="T20" fmla="*/ 33 w 43"/>
                  <a:gd name="T21" fmla="*/ 51 h 51"/>
                  <a:gd name="T22" fmla="*/ 13 w 43"/>
                  <a:gd name="T23" fmla="*/ 48 h 51"/>
                  <a:gd name="T24" fmla="*/ 31 w 43"/>
                  <a:gd name="T25" fmla="*/ 48 h 51"/>
                  <a:gd name="T26" fmla="*/ 36 w 43"/>
                  <a:gd name="T27" fmla="*/ 35 h 51"/>
                  <a:gd name="T28" fmla="*/ 41 w 43"/>
                  <a:gd name="T29" fmla="*/ 23 h 51"/>
                  <a:gd name="T30" fmla="*/ 22 w 43"/>
                  <a:gd name="T31" fmla="*/ 3 h 51"/>
                  <a:gd name="T32" fmla="*/ 3 w 43"/>
                  <a:gd name="T33" fmla="*/ 23 h 51"/>
                  <a:gd name="T34" fmla="*/ 7 w 43"/>
                  <a:gd name="T35" fmla="*/ 35 h 51"/>
                  <a:gd name="T36" fmla="*/ 13 w 43"/>
                  <a:gd name="T37" fmla="*/ 4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" h="51">
                    <a:moveTo>
                      <a:pt x="33" y="51"/>
                    </a:move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4"/>
                      <a:pt x="8" y="40"/>
                      <a:pt x="5" y="36"/>
                    </a:cubicBezTo>
                    <a:cubicBezTo>
                      <a:pt x="3" y="32"/>
                      <a:pt x="0" y="28"/>
                      <a:pt x="0" y="23"/>
                    </a:cubicBezTo>
                    <a:cubicBezTo>
                      <a:pt x="0" y="16"/>
                      <a:pt x="2" y="10"/>
                      <a:pt x="6" y="6"/>
                    </a:cubicBezTo>
                    <a:cubicBezTo>
                      <a:pt x="10" y="2"/>
                      <a:pt x="16" y="0"/>
                      <a:pt x="22" y="0"/>
                    </a:cubicBezTo>
                    <a:cubicBezTo>
                      <a:pt x="32" y="0"/>
                      <a:pt x="43" y="9"/>
                      <a:pt x="43" y="23"/>
                    </a:cubicBezTo>
                    <a:cubicBezTo>
                      <a:pt x="43" y="28"/>
                      <a:pt x="41" y="32"/>
                      <a:pt x="38" y="36"/>
                    </a:cubicBezTo>
                    <a:cubicBezTo>
                      <a:pt x="36" y="40"/>
                      <a:pt x="33" y="44"/>
                      <a:pt x="33" y="49"/>
                    </a:cubicBezTo>
                    <a:lnTo>
                      <a:pt x="33" y="51"/>
                    </a:lnTo>
                    <a:close/>
                    <a:moveTo>
                      <a:pt x="13" y="48"/>
                    </a:move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3"/>
                      <a:pt x="34" y="39"/>
                      <a:pt x="36" y="35"/>
                    </a:cubicBezTo>
                    <a:cubicBezTo>
                      <a:pt x="38" y="31"/>
                      <a:pt x="41" y="27"/>
                      <a:pt x="41" y="23"/>
                    </a:cubicBezTo>
                    <a:cubicBezTo>
                      <a:pt x="41" y="11"/>
                      <a:pt x="31" y="3"/>
                      <a:pt x="22" y="3"/>
                    </a:cubicBezTo>
                    <a:cubicBezTo>
                      <a:pt x="11" y="3"/>
                      <a:pt x="3" y="11"/>
                      <a:pt x="3" y="23"/>
                    </a:cubicBezTo>
                    <a:cubicBezTo>
                      <a:pt x="3" y="27"/>
                      <a:pt x="5" y="31"/>
                      <a:pt x="7" y="35"/>
                    </a:cubicBezTo>
                    <a:cubicBezTo>
                      <a:pt x="10" y="39"/>
                      <a:pt x="12" y="43"/>
                      <a:pt x="13" y="4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26">
                <a:extLst>
                  <a:ext uri="{FF2B5EF4-FFF2-40B4-BE49-F238E27FC236}">
                    <a16:creationId xmlns:a16="http://schemas.microsoft.com/office/drawing/2014/main" id="{34AEB535-2986-49ED-8618-00BC00FB8E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7065" y="1717330"/>
                <a:ext cx="44860" cy="13653"/>
              </a:xfrm>
              <a:custGeom>
                <a:avLst/>
                <a:gdLst>
                  <a:gd name="T0" fmla="*/ 9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9 w 11"/>
                  <a:gd name="T9" fmla="*/ 0 h 3"/>
                  <a:gd name="T10" fmla="*/ 11 w 11"/>
                  <a:gd name="T11" fmla="*/ 2 h 3"/>
                  <a:gd name="T12" fmla="*/ 9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9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9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27">
                <a:extLst>
                  <a:ext uri="{FF2B5EF4-FFF2-40B4-BE49-F238E27FC236}">
                    <a16:creationId xmlns:a16="http://schemas.microsoft.com/office/drawing/2014/main" id="{B764CEE5-FBF7-436D-B3CF-3672CA29C2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19" y="1643214"/>
                <a:ext cx="42909" cy="27306"/>
              </a:xfrm>
              <a:custGeom>
                <a:avLst/>
                <a:gdLst>
                  <a:gd name="T0" fmla="*/ 9 w 11"/>
                  <a:gd name="T1" fmla="*/ 7 h 7"/>
                  <a:gd name="T2" fmla="*/ 9 w 11"/>
                  <a:gd name="T3" fmla="*/ 7 h 7"/>
                  <a:gd name="T4" fmla="*/ 1 w 11"/>
                  <a:gd name="T5" fmla="*/ 3 h 7"/>
                  <a:gd name="T6" fmla="*/ 1 w 11"/>
                  <a:gd name="T7" fmla="*/ 1 h 7"/>
                  <a:gd name="T8" fmla="*/ 3 w 11"/>
                  <a:gd name="T9" fmla="*/ 1 h 7"/>
                  <a:gd name="T10" fmla="*/ 10 w 11"/>
                  <a:gd name="T11" fmla="*/ 5 h 7"/>
                  <a:gd name="T12" fmla="*/ 11 w 11"/>
                  <a:gd name="T13" fmla="*/ 7 h 7"/>
                  <a:gd name="T14" fmla="*/ 9 w 11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7"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5"/>
                      <a:pt x="11" y="6"/>
                      <a:pt x="11" y="7"/>
                    </a:cubicBezTo>
                    <a:cubicBezTo>
                      <a:pt x="10" y="7"/>
                      <a:pt x="10" y="7"/>
                      <a:pt x="9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Freeform 28">
                <a:extLst>
                  <a:ext uri="{FF2B5EF4-FFF2-40B4-BE49-F238E27FC236}">
                    <a16:creationId xmlns:a16="http://schemas.microsoft.com/office/drawing/2014/main" id="{69BFDF31-574B-4720-8BAD-F7244EBC2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9230" y="1586653"/>
                <a:ext cx="33158" cy="42909"/>
              </a:xfrm>
              <a:custGeom>
                <a:avLst/>
                <a:gdLst>
                  <a:gd name="T0" fmla="*/ 6 w 8"/>
                  <a:gd name="T1" fmla="*/ 11 h 11"/>
                  <a:gd name="T2" fmla="*/ 5 w 8"/>
                  <a:gd name="T3" fmla="*/ 10 h 11"/>
                  <a:gd name="T4" fmla="*/ 1 w 8"/>
                  <a:gd name="T5" fmla="*/ 3 h 11"/>
                  <a:gd name="T6" fmla="*/ 1 w 8"/>
                  <a:gd name="T7" fmla="*/ 1 h 11"/>
                  <a:gd name="T8" fmla="*/ 3 w 8"/>
                  <a:gd name="T9" fmla="*/ 1 h 11"/>
                  <a:gd name="T10" fmla="*/ 7 w 8"/>
                  <a:gd name="T11" fmla="*/ 9 h 11"/>
                  <a:gd name="T12" fmla="*/ 7 w 8"/>
                  <a:gd name="T13" fmla="*/ 11 h 11"/>
                  <a:gd name="T14" fmla="*/ 6 w 8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1">
                    <a:moveTo>
                      <a:pt x="6" y="11"/>
                    </a:moveTo>
                    <a:cubicBezTo>
                      <a:pt x="6" y="11"/>
                      <a:pt x="5" y="11"/>
                      <a:pt x="5" y="1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9"/>
                      <a:pt x="7" y="10"/>
                      <a:pt x="7" y="11"/>
                    </a:cubicBezTo>
                    <a:cubicBezTo>
                      <a:pt x="7" y="11"/>
                      <a:pt x="6" y="11"/>
                      <a:pt x="6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Freeform 29">
                <a:extLst>
                  <a:ext uri="{FF2B5EF4-FFF2-40B4-BE49-F238E27FC236}">
                    <a16:creationId xmlns:a16="http://schemas.microsoft.com/office/drawing/2014/main" id="{54B7D15E-8697-4A63-A014-2C1DF2014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5297" y="1571049"/>
                <a:ext cx="11702" cy="42909"/>
              </a:xfrm>
              <a:custGeom>
                <a:avLst/>
                <a:gdLst>
                  <a:gd name="T0" fmla="*/ 2 w 3"/>
                  <a:gd name="T1" fmla="*/ 11 h 11"/>
                  <a:gd name="T2" fmla="*/ 2 w 3"/>
                  <a:gd name="T3" fmla="*/ 11 h 11"/>
                  <a:gd name="T4" fmla="*/ 0 w 3"/>
                  <a:gd name="T5" fmla="*/ 9 h 11"/>
                  <a:gd name="T6" fmla="*/ 0 w 3"/>
                  <a:gd name="T7" fmla="*/ 1 h 11"/>
                  <a:gd name="T8" fmla="*/ 2 w 3"/>
                  <a:gd name="T9" fmla="*/ 0 h 11"/>
                  <a:gd name="T10" fmla="*/ 2 w 3"/>
                  <a:gd name="T11" fmla="*/ 0 h 11"/>
                  <a:gd name="T12" fmla="*/ 3 w 3"/>
                  <a:gd name="T13" fmla="*/ 1 h 11"/>
                  <a:gd name="T14" fmla="*/ 3 w 3"/>
                  <a:gd name="T15" fmla="*/ 9 h 11"/>
                  <a:gd name="T16" fmla="*/ 2 w 3"/>
                  <a:gd name="T1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1">
                    <a:moveTo>
                      <a:pt x="2" y="11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0"/>
                      <a:pt x="0" y="9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2" y="11"/>
                      <a:pt x="2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Freeform 30">
                <a:extLst>
                  <a:ext uri="{FF2B5EF4-FFF2-40B4-BE49-F238E27FC236}">
                    <a16:creationId xmlns:a16="http://schemas.microsoft.com/office/drawing/2014/main" id="{0646002C-C329-41C6-85AC-63C77A156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5759" y="1586653"/>
                <a:ext cx="27306" cy="42909"/>
              </a:xfrm>
              <a:custGeom>
                <a:avLst/>
                <a:gdLst>
                  <a:gd name="T0" fmla="*/ 1 w 7"/>
                  <a:gd name="T1" fmla="*/ 11 h 11"/>
                  <a:gd name="T2" fmla="*/ 1 w 7"/>
                  <a:gd name="T3" fmla="*/ 11 h 11"/>
                  <a:gd name="T4" fmla="*/ 0 w 7"/>
                  <a:gd name="T5" fmla="*/ 9 h 11"/>
                  <a:gd name="T6" fmla="*/ 4 w 7"/>
                  <a:gd name="T7" fmla="*/ 1 h 11"/>
                  <a:gd name="T8" fmla="*/ 6 w 7"/>
                  <a:gd name="T9" fmla="*/ 1 h 11"/>
                  <a:gd name="T10" fmla="*/ 7 w 7"/>
                  <a:gd name="T11" fmla="*/ 3 h 11"/>
                  <a:gd name="T12" fmla="*/ 3 w 7"/>
                  <a:gd name="T13" fmla="*/ 10 h 11"/>
                  <a:gd name="T14" fmla="*/ 1 w 7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1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0"/>
                      <a:pt x="6" y="1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1"/>
                      <a:pt x="2" y="11"/>
                      <a:pt x="1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31">
                <a:extLst>
                  <a:ext uri="{FF2B5EF4-FFF2-40B4-BE49-F238E27FC236}">
                    <a16:creationId xmlns:a16="http://schemas.microsoft.com/office/drawing/2014/main" id="{A2225EB1-A347-4161-A86A-C7EFF4E3E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8668" y="1643214"/>
                <a:ext cx="40959" cy="27306"/>
              </a:xfrm>
              <a:custGeom>
                <a:avLst/>
                <a:gdLst>
                  <a:gd name="T0" fmla="*/ 1 w 10"/>
                  <a:gd name="T1" fmla="*/ 7 h 7"/>
                  <a:gd name="T2" fmla="*/ 0 w 10"/>
                  <a:gd name="T3" fmla="*/ 7 h 7"/>
                  <a:gd name="T4" fmla="*/ 0 w 10"/>
                  <a:gd name="T5" fmla="*/ 5 h 7"/>
                  <a:gd name="T6" fmla="*/ 8 w 10"/>
                  <a:gd name="T7" fmla="*/ 1 h 7"/>
                  <a:gd name="T8" fmla="*/ 10 w 10"/>
                  <a:gd name="T9" fmla="*/ 1 h 7"/>
                  <a:gd name="T10" fmla="*/ 9 w 10"/>
                  <a:gd name="T11" fmla="*/ 3 h 7"/>
                  <a:gd name="T12" fmla="*/ 2 w 10"/>
                  <a:gd name="T13" fmla="*/ 7 h 7"/>
                  <a:gd name="T14" fmla="*/ 1 w 10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7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9" y="1"/>
                      <a:pt x="10" y="1"/>
                    </a:cubicBezTo>
                    <a:cubicBezTo>
                      <a:pt x="10" y="2"/>
                      <a:pt x="10" y="3"/>
                      <a:pt x="9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32">
                <a:extLst>
                  <a:ext uri="{FF2B5EF4-FFF2-40B4-BE49-F238E27FC236}">
                    <a16:creationId xmlns:a16="http://schemas.microsoft.com/office/drawing/2014/main" id="{BAEEDE1A-D203-4E92-905E-468CDB5F9D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6222" y="1717330"/>
                <a:ext cx="42909" cy="13653"/>
              </a:xfrm>
              <a:custGeom>
                <a:avLst/>
                <a:gdLst>
                  <a:gd name="T0" fmla="*/ 10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10 w 11"/>
                  <a:gd name="T9" fmla="*/ 0 h 3"/>
                  <a:gd name="T10" fmla="*/ 11 w 11"/>
                  <a:gd name="T11" fmla="*/ 2 h 3"/>
                  <a:gd name="T12" fmla="*/ 10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1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10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33">
                <a:extLst>
                  <a:ext uri="{FF2B5EF4-FFF2-40B4-BE49-F238E27FC236}">
                    <a16:creationId xmlns:a16="http://schemas.microsoft.com/office/drawing/2014/main" id="{A0D322BD-077F-4C60-9D16-4EC024BAF6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2388" y="1826553"/>
                <a:ext cx="99472" cy="19504"/>
              </a:xfrm>
              <a:custGeom>
                <a:avLst/>
                <a:gdLst>
                  <a:gd name="T0" fmla="*/ 23 w 25"/>
                  <a:gd name="T1" fmla="*/ 5 h 5"/>
                  <a:gd name="T2" fmla="*/ 3 w 25"/>
                  <a:gd name="T3" fmla="*/ 5 h 5"/>
                  <a:gd name="T4" fmla="*/ 0 w 25"/>
                  <a:gd name="T5" fmla="*/ 3 h 5"/>
                  <a:gd name="T6" fmla="*/ 3 w 25"/>
                  <a:gd name="T7" fmla="*/ 0 h 5"/>
                  <a:gd name="T8" fmla="*/ 23 w 25"/>
                  <a:gd name="T9" fmla="*/ 0 h 5"/>
                  <a:gd name="T10" fmla="*/ 25 w 25"/>
                  <a:gd name="T11" fmla="*/ 3 h 5"/>
                  <a:gd name="T12" fmla="*/ 23 w 25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5" y="1"/>
                      <a:pt x="25" y="3"/>
                    </a:cubicBezTo>
                    <a:cubicBezTo>
                      <a:pt x="25" y="4"/>
                      <a:pt x="24" y="5"/>
                      <a:pt x="23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6" name="Freeform 34">
                <a:extLst>
                  <a:ext uri="{FF2B5EF4-FFF2-40B4-BE49-F238E27FC236}">
                    <a16:creationId xmlns:a16="http://schemas.microsoft.com/office/drawing/2014/main" id="{097F0C4C-671A-4A38-9CDF-6763537C45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00189" y="1734884"/>
                <a:ext cx="87769" cy="95571"/>
              </a:xfrm>
              <a:custGeom>
                <a:avLst/>
                <a:gdLst>
                  <a:gd name="T0" fmla="*/ 12 w 22"/>
                  <a:gd name="T1" fmla="*/ 24 h 24"/>
                  <a:gd name="T2" fmla="*/ 12 w 22"/>
                  <a:gd name="T3" fmla="*/ 14 h 24"/>
                  <a:gd name="T4" fmla="*/ 10 w 22"/>
                  <a:gd name="T5" fmla="*/ 14 h 24"/>
                  <a:gd name="T6" fmla="*/ 10 w 22"/>
                  <a:gd name="T7" fmla="*/ 24 h 24"/>
                  <a:gd name="T8" fmla="*/ 7 w 22"/>
                  <a:gd name="T9" fmla="*/ 24 h 24"/>
                  <a:gd name="T10" fmla="*/ 7 w 22"/>
                  <a:gd name="T11" fmla="*/ 14 h 24"/>
                  <a:gd name="T12" fmla="*/ 1 w 22"/>
                  <a:gd name="T13" fmla="*/ 10 h 24"/>
                  <a:gd name="T14" fmla="*/ 4 w 22"/>
                  <a:gd name="T15" fmla="*/ 4 h 24"/>
                  <a:gd name="T16" fmla="*/ 8 w 22"/>
                  <a:gd name="T17" fmla="*/ 5 h 24"/>
                  <a:gd name="T18" fmla="*/ 10 w 22"/>
                  <a:gd name="T19" fmla="*/ 11 h 24"/>
                  <a:gd name="T20" fmla="*/ 12 w 22"/>
                  <a:gd name="T21" fmla="*/ 11 h 24"/>
                  <a:gd name="T22" fmla="*/ 14 w 22"/>
                  <a:gd name="T23" fmla="*/ 3 h 24"/>
                  <a:gd name="T24" fmla="*/ 19 w 22"/>
                  <a:gd name="T25" fmla="*/ 1 h 24"/>
                  <a:gd name="T26" fmla="*/ 22 w 22"/>
                  <a:gd name="T27" fmla="*/ 6 h 24"/>
                  <a:gd name="T28" fmla="*/ 15 w 22"/>
                  <a:gd name="T29" fmla="*/ 14 h 24"/>
                  <a:gd name="T30" fmla="*/ 15 w 22"/>
                  <a:gd name="T31" fmla="*/ 24 h 24"/>
                  <a:gd name="T32" fmla="*/ 12 w 22"/>
                  <a:gd name="T33" fmla="*/ 24 h 24"/>
                  <a:gd name="T34" fmla="*/ 5 w 22"/>
                  <a:gd name="T35" fmla="*/ 6 h 24"/>
                  <a:gd name="T36" fmla="*/ 5 w 22"/>
                  <a:gd name="T37" fmla="*/ 6 h 24"/>
                  <a:gd name="T38" fmla="*/ 4 w 22"/>
                  <a:gd name="T39" fmla="*/ 9 h 24"/>
                  <a:gd name="T40" fmla="*/ 7 w 22"/>
                  <a:gd name="T41" fmla="*/ 11 h 24"/>
                  <a:gd name="T42" fmla="*/ 6 w 22"/>
                  <a:gd name="T43" fmla="*/ 7 h 24"/>
                  <a:gd name="T44" fmla="*/ 5 w 22"/>
                  <a:gd name="T45" fmla="*/ 6 h 24"/>
                  <a:gd name="T46" fmla="*/ 18 w 22"/>
                  <a:gd name="T47" fmla="*/ 3 h 24"/>
                  <a:gd name="T48" fmla="*/ 17 w 22"/>
                  <a:gd name="T49" fmla="*/ 4 h 24"/>
                  <a:gd name="T50" fmla="*/ 15 w 22"/>
                  <a:gd name="T51" fmla="*/ 11 h 24"/>
                  <a:gd name="T52" fmla="*/ 19 w 22"/>
                  <a:gd name="T53" fmla="*/ 6 h 24"/>
                  <a:gd name="T54" fmla="*/ 18 w 22"/>
                  <a:gd name="T55" fmla="*/ 3 h 24"/>
                  <a:gd name="T56" fmla="*/ 18 w 22"/>
                  <a:gd name="T57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2" h="24">
                    <a:moveTo>
                      <a:pt x="12" y="24"/>
                    </a:moveTo>
                    <a:cubicBezTo>
                      <a:pt x="12" y="24"/>
                      <a:pt x="12" y="19"/>
                      <a:pt x="12" y="14"/>
                    </a:cubicBezTo>
                    <a:cubicBezTo>
                      <a:pt x="11" y="14"/>
                      <a:pt x="11" y="14"/>
                      <a:pt x="10" y="14"/>
                    </a:cubicBezTo>
                    <a:cubicBezTo>
                      <a:pt x="10" y="19"/>
                      <a:pt x="10" y="24"/>
                      <a:pt x="10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8" y="21"/>
                      <a:pt x="8" y="17"/>
                      <a:pt x="7" y="14"/>
                    </a:cubicBezTo>
                    <a:cubicBezTo>
                      <a:pt x="4" y="13"/>
                      <a:pt x="2" y="11"/>
                      <a:pt x="1" y="10"/>
                    </a:cubicBezTo>
                    <a:cubicBezTo>
                      <a:pt x="0" y="8"/>
                      <a:pt x="2" y="5"/>
                      <a:pt x="4" y="4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6"/>
                      <a:pt x="10" y="9"/>
                      <a:pt x="10" y="11"/>
                    </a:cubicBezTo>
                    <a:cubicBezTo>
                      <a:pt x="11" y="11"/>
                      <a:pt x="11" y="11"/>
                      <a:pt x="12" y="11"/>
                    </a:cubicBezTo>
                    <a:cubicBezTo>
                      <a:pt x="12" y="8"/>
                      <a:pt x="13" y="5"/>
                      <a:pt x="14" y="3"/>
                    </a:cubicBezTo>
                    <a:cubicBezTo>
                      <a:pt x="16" y="1"/>
                      <a:pt x="17" y="0"/>
                      <a:pt x="19" y="1"/>
                    </a:cubicBezTo>
                    <a:cubicBezTo>
                      <a:pt x="21" y="1"/>
                      <a:pt x="22" y="4"/>
                      <a:pt x="22" y="6"/>
                    </a:cubicBezTo>
                    <a:cubicBezTo>
                      <a:pt x="22" y="7"/>
                      <a:pt x="21" y="12"/>
                      <a:pt x="15" y="14"/>
                    </a:cubicBezTo>
                    <a:cubicBezTo>
                      <a:pt x="14" y="18"/>
                      <a:pt x="15" y="22"/>
                      <a:pt x="15" y="24"/>
                    </a:cubicBezTo>
                    <a:lnTo>
                      <a:pt x="12" y="24"/>
                    </a:lnTo>
                    <a:close/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ubicBezTo>
                      <a:pt x="4" y="9"/>
                      <a:pt x="5" y="10"/>
                      <a:pt x="7" y="11"/>
                    </a:cubicBezTo>
                    <a:cubicBezTo>
                      <a:pt x="7" y="9"/>
                      <a:pt x="6" y="7"/>
                      <a:pt x="6" y="7"/>
                    </a:cubicBezTo>
                    <a:cubicBezTo>
                      <a:pt x="6" y="6"/>
                      <a:pt x="6" y="6"/>
                      <a:pt x="5" y="6"/>
                    </a:cubicBezTo>
                    <a:close/>
                    <a:moveTo>
                      <a:pt x="18" y="3"/>
                    </a:moveTo>
                    <a:cubicBezTo>
                      <a:pt x="17" y="3"/>
                      <a:pt x="17" y="4"/>
                      <a:pt x="17" y="4"/>
                    </a:cubicBezTo>
                    <a:cubicBezTo>
                      <a:pt x="16" y="6"/>
                      <a:pt x="15" y="8"/>
                      <a:pt x="15" y="11"/>
                    </a:cubicBezTo>
                    <a:cubicBezTo>
                      <a:pt x="18" y="10"/>
                      <a:pt x="19" y="8"/>
                      <a:pt x="19" y="6"/>
                    </a:cubicBezTo>
                    <a:cubicBezTo>
                      <a:pt x="19" y="5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7" name="Freeform 35">
                <a:extLst>
                  <a:ext uri="{FF2B5EF4-FFF2-40B4-BE49-F238E27FC236}">
                    <a16:creationId xmlns:a16="http://schemas.microsoft.com/office/drawing/2014/main" id="{67254AA6-F5DB-42FA-B44D-E2ED59928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0189" y="1846057"/>
                <a:ext cx="83868" cy="19504"/>
              </a:xfrm>
              <a:custGeom>
                <a:avLst/>
                <a:gdLst>
                  <a:gd name="T0" fmla="*/ 19 w 21"/>
                  <a:gd name="T1" fmla="*/ 5 h 5"/>
                  <a:gd name="T2" fmla="*/ 3 w 21"/>
                  <a:gd name="T3" fmla="*/ 5 h 5"/>
                  <a:gd name="T4" fmla="*/ 0 w 21"/>
                  <a:gd name="T5" fmla="*/ 2 h 5"/>
                  <a:gd name="T6" fmla="*/ 3 w 21"/>
                  <a:gd name="T7" fmla="*/ 0 h 5"/>
                  <a:gd name="T8" fmla="*/ 19 w 21"/>
                  <a:gd name="T9" fmla="*/ 0 h 5"/>
                  <a:gd name="T10" fmla="*/ 21 w 21"/>
                  <a:gd name="T11" fmla="*/ 2 h 5"/>
                  <a:gd name="T12" fmla="*/ 19 w 21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5">
                    <a:moveTo>
                      <a:pt x="19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0"/>
                      <a:pt x="21" y="1"/>
                      <a:pt x="21" y="2"/>
                    </a:cubicBezTo>
                    <a:cubicBezTo>
                      <a:pt x="21" y="4"/>
                      <a:pt x="20" y="5"/>
                      <a:pt x="19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8" name="Freeform 36">
                <a:extLst>
                  <a:ext uri="{FF2B5EF4-FFF2-40B4-BE49-F238E27FC236}">
                    <a16:creationId xmlns:a16="http://schemas.microsoft.com/office/drawing/2014/main" id="{BC5EF527-9FD8-4DA7-9F3B-25AB42D2B8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7991" y="1861660"/>
                <a:ext cx="68265" cy="19504"/>
              </a:xfrm>
              <a:custGeom>
                <a:avLst/>
                <a:gdLst>
                  <a:gd name="T0" fmla="*/ 14 w 17"/>
                  <a:gd name="T1" fmla="*/ 5 h 5"/>
                  <a:gd name="T2" fmla="*/ 3 w 17"/>
                  <a:gd name="T3" fmla="*/ 5 h 5"/>
                  <a:gd name="T4" fmla="*/ 0 w 17"/>
                  <a:gd name="T5" fmla="*/ 3 h 5"/>
                  <a:gd name="T6" fmla="*/ 3 w 17"/>
                  <a:gd name="T7" fmla="*/ 0 h 5"/>
                  <a:gd name="T8" fmla="*/ 14 w 17"/>
                  <a:gd name="T9" fmla="*/ 0 h 5"/>
                  <a:gd name="T10" fmla="*/ 17 w 17"/>
                  <a:gd name="T11" fmla="*/ 3 h 5"/>
                  <a:gd name="T12" fmla="*/ 14 w 17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5">
                    <a:moveTo>
                      <a:pt x="14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6" y="0"/>
                      <a:pt x="17" y="1"/>
                      <a:pt x="17" y="3"/>
                    </a:cubicBezTo>
                    <a:cubicBezTo>
                      <a:pt x="17" y="4"/>
                      <a:pt x="16" y="5"/>
                      <a:pt x="14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9" name="Freeform 37">
                <a:extLst>
                  <a:ext uri="{FF2B5EF4-FFF2-40B4-BE49-F238E27FC236}">
                    <a16:creationId xmlns:a16="http://schemas.microsoft.com/office/drawing/2014/main" id="{8C7B4C35-391F-4C5E-A19D-110BF13E43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3594" y="1881164"/>
                <a:ext cx="35107" cy="21455"/>
              </a:xfrm>
              <a:custGeom>
                <a:avLst/>
                <a:gdLst>
                  <a:gd name="T0" fmla="*/ 6 w 9"/>
                  <a:gd name="T1" fmla="*/ 5 h 5"/>
                  <a:gd name="T2" fmla="*/ 3 w 9"/>
                  <a:gd name="T3" fmla="*/ 5 h 5"/>
                  <a:gd name="T4" fmla="*/ 0 w 9"/>
                  <a:gd name="T5" fmla="*/ 2 h 5"/>
                  <a:gd name="T6" fmla="*/ 3 w 9"/>
                  <a:gd name="T7" fmla="*/ 0 h 5"/>
                  <a:gd name="T8" fmla="*/ 6 w 9"/>
                  <a:gd name="T9" fmla="*/ 0 h 5"/>
                  <a:gd name="T10" fmla="*/ 9 w 9"/>
                  <a:gd name="T11" fmla="*/ 2 h 5"/>
                  <a:gd name="T12" fmla="*/ 6 w 9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5">
                    <a:moveTo>
                      <a:pt x="6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8" y="0"/>
                      <a:pt x="9" y="1"/>
                      <a:pt x="9" y="2"/>
                    </a:cubicBezTo>
                    <a:cubicBezTo>
                      <a:pt x="9" y="4"/>
                      <a:pt x="8" y="5"/>
                      <a:pt x="6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4D3DECA9-A385-4B87-853D-8708B2B133AD}"/>
                </a:ext>
              </a:extLst>
            </p:cNvPr>
            <p:cNvGrpSpPr/>
            <p:nvPr/>
          </p:nvGrpSpPr>
          <p:grpSpPr>
            <a:xfrm>
              <a:off x="6637145" y="2719841"/>
              <a:ext cx="2040130" cy="1540825"/>
              <a:chOff x="6637145" y="2719841"/>
              <a:chExt cx="2040130" cy="1540825"/>
            </a:xfrm>
          </p:grpSpPr>
          <p:grpSp>
            <p:nvGrpSpPr>
              <p:cNvPr id="50" name="Gruppieren 49">
                <a:extLst>
                  <a:ext uri="{FF2B5EF4-FFF2-40B4-BE49-F238E27FC236}">
                    <a16:creationId xmlns:a16="http://schemas.microsoft.com/office/drawing/2014/main" id="{560CED75-012A-4F0C-B0B8-BDE1BAE3128C}"/>
                  </a:ext>
                </a:extLst>
              </p:cNvPr>
              <p:cNvGrpSpPr/>
              <p:nvPr/>
            </p:nvGrpSpPr>
            <p:grpSpPr>
              <a:xfrm>
                <a:off x="6637145" y="2719841"/>
                <a:ext cx="2036229" cy="1536924"/>
                <a:chOff x="6637145" y="2719841"/>
                <a:chExt cx="2036229" cy="1536924"/>
              </a:xfrm>
            </p:grpSpPr>
            <p:sp>
              <p:nvSpPr>
                <p:cNvPr id="54" name="Rectangle 38">
                  <a:extLst>
                    <a:ext uri="{FF2B5EF4-FFF2-40B4-BE49-F238E27FC236}">
                      <a16:creationId xmlns:a16="http://schemas.microsoft.com/office/drawing/2014/main" id="{79BF3EA6-8496-481D-A2CE-05D3CCD281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120847" y="2719841"/>
                  <a:ext cx="1552527" cy="1057123"/>
                </a:xfrm>
                <a:prstGeom prst="rect">
                  <a:avLst/>
                </a:pr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55" name="Freeform 40">
                  <a:extLst>
                    <a:ext uri="{FF2B5EF4-FFF2-40B4-BE49-F238E27FC236}">
                      <a16:creationId xmlns:a16="http://schemas.microsoft.com/office/drawing/2014/main" id="{DB70F722-1A09-434D-A556-9D6B1FD843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7145" y="2719841"/>
                  <a:ext cx="483702" cy="1536924"/>
                </a:xfrm>
                <a:custGeom>
                  <a:avLst/>
                  <a:gdLst>
                    <a:gd name="T0" fmla="*/ 0 w 248"/>
                    <a:gd name="T1" fmla="*/ 241 h 788"/>
                    <a:gd name="T2" fmla="*/ 0 w 248"/>
                    <a:gd name="T3" fmla="*/ 788 h 788"/>
                    <a:gd name="T4" fmla="*/ 248 w 248"/>
                    <a:gd name="T5" fmla="*/ 540 h 788"/>
                    <a:gd name="T6" fmla="*/ 248 w 248"/>
                    <a:gd name="T7" fmla="*/ 0 h 788"/>
                    <a:gd name="T8" fmla="*/ 0 w 248"/>
                    <a:gd name="T9" fmla="*/ 241 h 7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88">
                      <a:moveTo>
                        <a:pt x="0" y="241"/>
                      </a:moveTo>
                      <a:lnTo>
                        <a:pt x="0" y="788"/>
                      </a:lnTo>
                      <a:lnTo>
                        <a:pt x="248" y="540"/>
                      </a:lnTo>
                      <a:lnTo>
                        <a:pt x="248" y="0"/>
                      </a:lnTo>
                      <a:lnTo>
                        <a:pt x="0" y="241"/>
                      </a:lnTo>
                      <a:close/>
                    </a:path>
                  </a:pathLst>
                </a:cu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51" name="Gruppieren 50">
                <a:extLst>
                  <a:ext uri="{FF2B5EF4-FFF2-40B4-BE49-F238E27FC236}">
                    <a16:creationId xmlns:a16="http://schemas.microsoft.com/office/drawing/2014/main" id="{FF2DA5FA-043C-4E0A-BAE5-428BEA2AB11A}"/>
                  </a:ext>
                </a:extLst>
              </p:cNvPr>
              <p:cNvGrpSpPr/>
              <p:nvPr/>
            </p:nvGrpSpPr>
            <p:grpSpPr>
              <a:xfrm>
                <a:off x="6637145" y="2719841"/>
                <a:ext cx="2040130" cy="1540825"/>
                <a:chOff x="6637145" y="2719841"/>
                <a:chExt cx="2040130" cy="1540825"/>
              </a:xfrm>
            </p:grpSpPr>
            <p:sp>
              <p:nvSpPr>
                <p:cNvPr id="52" name="Freeform 39">
                  <a:extLst>
                    <a:ext uri="{FF2B5EF4-FFF2-40B4-BE49-F238E27FC236}">
                      <a16:creationId xmlns:a16="http://schemas.microsoft.com/office/drawing/2014/main" id="{B4A4941B-0CD7-4845-80E6-171C94D716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3573" y="2719841"/>
                  <a:ext cx="483702" cy="1540825"/>
                </a:xfrm>
                <a:custGeom>
                  <a:avLst/>
                  <a:gdLst>
                    <a:gd name="T0" fmla="*/ 0 w 248"/>
                    <a:gd name="T1" fmla="*/ 243 h 790"/>
                    <a:gd name="T2" fmla="*/ 0 w 248"/>
                    <a:gd name="T3" fmla="*/ 790 h 790"/>
                    <a:gd name="T4" fmla="*/ 248 w 248"/>
                    <a:gd name="T5" fmla="*/ 542 h 790"/>
                    <a:gd name="T6" fmla="*/ 248 w 248"/>
                    <a:gd name="T7" fmla="*/ 0 h 790"/>
                    <a:gd name="T8" fmla="*/ 0 w 248"/>
                    <a:gd name="T9" fmla="*/ 243 h 7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90">
                      <a:moveTo>
                        <a:pt x="0" y="243"/>
                      </a:moveTo>
                      <a:lnTo>
                        <a:pt x="0" y="790"/>
                      </a:lnTo>
                      <a:lnTo>
                        <a:pt x="248" y="542"/>
                      </a:lnTo>
                      <a:lnTo>
                        <a:pt x="248" y="0"/>
                      </a:lnTo>
                      <a:lnTo>
                        <a:pt x="0" y="243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53" name="Rectangle 41">
                  <a:extLst>
                    <a:ext uri="{FF2B5EF4-FFF2-40B4-BE49-F238E27FC236}">
                      <a16:creationId xmlns:a16="http://schemas.microsoft.com/office/drawing/2014/main" id="{4379D566-67DB-4A30-8ADF-EF354AA1563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637145" y="3193791"/>
                  <a:ext cx="1556428" cy="1062975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49E66ACC-CC9A-4B7F-9C99-232E73AB430A}"/>
                </a:ext>
              </a:extLst>
            </p:cNvPr>
            <p:cNvGrpSpPr/>
            <p:nvPr/>
          </p:nvGrpSpPr>
          <p:grpSpPr>
            <a:xfrm>
              <a:off x="2272125" y="812339"/>
              <a:ext cx="706049" cy="1850941"/>
              <a:chOff x="2272125" y="812339"/>
              <a:chExt cx="706049" cy="1850941"/>
            </a:xfrm>
          </p:grpSpPr>
          <p:sp>
            <p:nvSpPr>
              <p:cNvPr id="47" name="Rectangle 42">
                <a:extLst>
                  <a:ext uri="{FF2B5EF4-FFF2-40B4-BE49-F238E27FC236}">
                    <a16:creationId xmlns:a16="http://schemas.microsoft.com/office/drawing/2014/main" id="{AB7387AE-DAB6-4E45-BA5B-A808C6A29C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2125" y="1282389"/>
                <a:ext cx="237950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8" name="Rectangle 43">
                <a:extLst>
                  <a:ext uri="{FF2B5EF4-FFF2-40B4-BE49-F238E27FC236}">
                    <a16:creationId xmlns:a16="http://schemas.microsoft.com/office/drawing/2014/main" id="{69297B91-640B-4A3F-95C3-4D3A1FAFEA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8273" y="812339"/>
                <a:ext cx="239901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9" name="Freeform 44">
                <a:extLst>
                  <a:ext uri="{FF2B5EF4-FFF2-40B4-BE49-F238E27FC236}">
                    <a16:creationId xmlns:a16="http://schemas.microsoft.com/office/drawing/2014/main" id="{ED6B5984-C540-44AD-A158-1083CF2FB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2125" y="812339"/>
                <a:ext cx="706049" cy="470050"/>
              </a:xfrm>
              <a:custGeom>
                <a:avLst/>
                <a:gdLst>
                  <a:gd name="T0" fmla="*/ 0 w 362"/>
                  <a:gd name="T1" fmla="*/ 241 h 241"/>
                  <a:gd name="T2" fmla="*/ 122 w 362"/>
                  <a:gd name="T3" fmla="*/ 241 h 241"/>
                  <a:gd name="T4" fmla="*/ 362 w 362"/>
                  <a:gd name="T5" fmla="*/ 0 h 241"/>
                  <a:gd name="T6" fmla="*/ 239 w 362"/>
                  <a:gd name="T7" fmla="*/ 0 h 241"/>
                  <a:gd name="T8" fmla="*/ 0 w 362"/>
                  <a:gd name="T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2" h="241">
                    <a:moveTo>
                      <a:pt x="0" y="241"/>
                    </a:moveTo>
                    <a:lnTo>
                      <a:pt x="122" y="241"/>
                    </a:lnTo>
                    <a:lnTo>
                      <a:pt x="362" y="0"/>
                    </a:lnTo>
                    <a:lnTo>
                      <a:pt x="239" y="0"/>
                    </a:lnTo>
                    <a:lnTo>
                      <a:pt x="0" y="241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38" name="Gruppieren 37">
              <a:extLst>
                <a:ext uri="{FF2B5EF4-FFF2-40B4-BE49-F238E27FC236}">
                  <a16:creationId xmlns:a16="http://schemas.microsoft.com/office/drawing/2014/main" id="{A4F8A3D6-9B1E-4EDE-AA56-4C93F5F01555}"/>
                </a:ext>
              </a:extLst>
            </p:cNvPr>
            <p:cNvGrpSpPr/>
            <p:nvPr/>
          </p:nvGrpSpPr>
          <p:grpSpPr>
            <a:xfrm>
              <a:off x="2730471" y="1933826"/>
              <a:ext cx="786016" cy="598775"/>
              <a:chOff x="2730471" y="1933826"/>
              <a:chExt cx="786016" cy="598775"/>
            </a:xfrm>
          </p:grpSpPr>
          <p:sp>
            <p:nvSpPr>
              <p:cNvPr id="44" name="Oval 45">
                <a:extLst>
                  <a:ext uri="{FF2B5EF4-FFF2-40B4-BE49-F238E27FC236}">
                    <a16:creationId xmlns:a16="http://schemas.microsoft.com/office/drawing/2014/main" id="{2CB5E08E-B9F8-418E-BD95-086B9D71EF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0471" y="1933826"/>
                <a:ext cx="786016" cy="202843"/>
              </a:xfrm>
              <a:prstGeom prst="ellipse">
                <a:avLst/>
              </a:pr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5" name="Freeform 46">
                <a:extLst>
                  <a:ext uri="{FF2B5EF4-FFF2-40B4-BE49-F238E27FC236}">
                    <a16:creationId xmlns:a16="http://schemas.microsoft.com/office/drawing/2014/main" id="{0EE126D9-0A2A-4DDE-8C9E-A1826C00C8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0471" y="2033296"/>
                <a:ext cx="786016" cy="499305"/>
              </a:xfrm>
              <a:custGeom>
                <a:avLst/>
                <a:gdLst>
                  <a:gd name="T0" fmla="*/ 197 w 197"/>
                  <a:gd name="T1" fmla="*/ 100 h 125"/>
                  <a:gd name="T2" fmla="*/ 99 w 197"/>
                  <a:gd name="T3" fmla="*/ 125 h 125"/>
                  <a:gd name="T4" fmla="*/ 0 w 197"/>
                  <a:gd name="T5" fmla="*/ 100 h 125"/>
                  <a:gd name="T6" fmla="*/ 0 w 197"/>
                  <a:gd name="T7" fmla="*/ 0 h 125"/>
                  <a:gd name="T8" fmla="*/ 99 w 197"/>
                  <a:gd name="T9" fmla="*/ 26 h 125"/>
                  <a:gd name="T10" fmla="*/ 197 w 197"/>
                  <a:gd name="T11" fmla="*/ 0 h 125"/>
                  <a:gd name="T12" fmla="*/ 197 w 197"/>
                  <a:gd name="T13" fmla="*/ 10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7" h="125">
                    <a:moveTo>
                      <a:pt x="197" y="100"/>
                    </a:moveTo>
                    <a:cubicBezTo>
                      <a:pt x="197" y="114"/>
                      <a:pt x="153" y="125"/>
                      <a:pt x="99" y="125"/>
                    </a:cubicBezTo>
                    <a:cubicBezTo>
                      <a:pt x="44" y="125"/>
                      <a:pt x="0" y="114"/>
                      <a:pt x="0" y="1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44" y="26"/>
                      <a:pt x="99" y="26"/>
                    </a:cubicBezTo>
                    <a:cubicBezTo>
                      <a:pt x="153" y="26"/>
                      <a:pt x="197" y="14"/>
                      <a:pt x="197" y="0"/>
                    </a:cubicBezTo>
                    <a:lnTo>
                      <a:pt x="197" y="10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6" name="Oval 47">
                <a:extLst>
                  <a:ext uri="{FF2B5EF4-FFF2-40B4-BE49-F238E27FC236}">
                    <a16:creationId xmlns:a16="http://schemas.microsoft.com/office/drawing/2014/main" id="{F3388F7E-DF80-40A0-89C8-12B66D2D4E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4339" y="1972834"/>
                <a:ext cx="622182" cy="117025"/>
              </a:xfrm>
              <a:prstGeom prst="ellipse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39" name="Gruppieren 38">
              <a:extLst>
                <a:ext uri="{FF2B5EF4-FFF2-40B4-BE49-F238E27FC236}">
                  <a16:creationId xmlns:a16="http://schemas.microsoft.com/office/drawing/2014/main" id="{4CE1AD71-3582-4529-9783-F68027D7174B}"/>
                </a:ext>
              </a:extLst>
            </p:cNvPr>
            <p:cNvGrpSpPr/>
            <p:nvPr/>
          </p:nvGrpSpPr>
          <p:grpSpPr>
            <a:xfrm>
              <a:off x="3097148" y="2559485"/>
              <a:ext cx="1581784" cy="2175131"/>
              <a:chOff x="3097148" y="2559485"/>
              <a:chExt cx="1581784" cy="2175131"/>
            </a:xfrm>
          </p:grpSpPr>
          <p:sp>
            <p:nvSpPr>
              <p:cNvPr id="40" name="Freeform 12">
                <a:extLst>
                  <a:ext uri="{FF2B5EF4-FFF2-40B4-BE49-F238E27FC236}">
                    <a16:creationId xmlns:a16="http://schemas.microsoft.com/office/drawing/2014/main" id="{63D0B0E4-3282-447D-8B14-DA07454D17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7148" y="4603938"/>
                <a:ext cx="994710" cy="130678"/>
              </a:xfrm>
              <a:custGeom>
                <a:avLst/>
                <a:gdLst>
                  <a:gd name="T0" fmla="*/ 70 w 510"/>
                  <a:gd name="T1" fmla="*/ 0 h 67"/>
                  <a:gd name="T2" fmla="*/ 0 w 510"/>
                  <a:gd name="T3" fmla="*/ 67 h 67"/>
                  <a:gd name="T4" fmla="*/ 440 w 510"/>
                  <a:gd name="T5" fmla="*/ 67 h 67"/>
                  <a:gd name="T6" fmla="*/ 510 w 510"/>
                  <a:gd name="T7" fmla="*/ 0 h 67"/>
                  <a:gd name="T8" fmla="*/ 70 w 510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0" h="67">
                    <a:moveTo>
                      <a:pt x="70" y="0"/>
                    </a:moveTo>
                    <a:lnTo>
                      <a:pt x="0" y="67"/>
                    </a:lnTo>
                    <a:lnTo>
                      <a:pt x="440" y="67"/>
                    </a:lnTo>
                    <a:lnTo>
                      <a:pt x="510" y="0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41" name="Gruppieren 40">
                <a:extLst>
                  <a:ext uri="{FF2B5EF4-FFF2-40B4-BE49-F238E27FC236}">
                    <a16:creationId xmlns:a16="http://schemas.microsoft.com/office/drawing/2014/main" id="{DBEDA1F6-11A9-4127-8F41-DEAA3F922A61}"/>
                  </a:ext>
                </a:extLst>
              </p:cNvPr>
              <p:cNvGrpSpPr/>
              <p:nvPr/>
            </p:nvGrpSpPr>
            <p:grpSpPr>
              <a:xfrm>
                <a:off x="3097148" y="2559485"/>
                <a:ext cx="1581784" cy="2170808"/>
                <a:chOff x="3097148" y="2559485"/>
                <a:chExt cx="1581784" cy="2170808"/>
              </a:xfrm>
            </p:grpSpPr>
            <p:sp>
              <p:nvSpPr>
                <p:cNvPr id="42" name="Freeform 11">
                  <a:extLst>
                    <a:ext uri="{FF2B5EF4-FFF2-40B4-BE49-F238E27FC236}">
                      <a16:creationId xmlns:a16="http://schemas.microsoft.com/office/drawing/2014/main" id="{F518BDA1-D39E-4A53-AF9D-C289858B23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33677" y="2559485"/>
                  <a:ext cx="1445255" cy="2040130"/>
                </a:xfrm>
                <a:custGeom>
                  <a:avLst/>
                  <a:gdLst>
                    <a:gd name="T0" fmla="*/ 741 w 741"/>
                    <a:gd name="T1" fmla="*/ 2 h 1046"/>
                    <a:gd name="T2" fmla="*/ 689 w 741"/>
                    <a:gd name="T3" fmla="*/ 51 h 1046"/>
                    <a:gd name="T4" fmla="*/ 442 w 741"/>
                    <a:gd name="T5" fmla="*/ 1046 h 1046"/>
                    <a:gd name="T6" fmla="*/ 0 w 741"/>
                    <a:gd name="T7" fmla="*/ 1046 h 1046"/>
                    <a:gd name="T8" fmla="*/ 247 w 741"/>
                    <a:gd name="T9" fmla="*/ 51 h 1046"/>
                    <a:gd name="T10" fmla="*/ 297 w 741"/>
                    <a:gd name="T11" fmla="*/ 0 h 1046"/>
                    <a:gd name="T12" fmla="*/ 741 w 741"/>
                    <a:gd name="T13" fmla="*/ 2 h 10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1" h="1046">
                      <a:moveTo>
                        <a:pt x="741" y="2"/>
                      </a:moveTo>
                      <a:lnTo>
                        <a:pt x="689" y="51"/>
                      </a:lnTo>
                      <a:lnTo>
                        <a:pt x="442" y="1046"/>
                      </a:lnTo>
                      <a:lnTo>
                        <a:pt x="0" y="1046"/>
                      </a:lnTo>
                      <a:lnTo>
                        <a:pt x="247" y="51"/>
                      </a:lnTo>
                      <a:lnTo>
                        <a:pt x="297" y="0"/>
                      </a:lnTo>
                      <a:lnTo>
                        <a:pt x="741" y="2"/>
                      </a:lnTo>
                      <a:close/>
                    </a:path>
                  </a:pathLst>
                </a:cu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3" name="Rectangle 13">
                  <a:extLst>
                    <a:ext uri="{FF2B5EF4-FFF2-40B4-BE49-F238E27FC236}">
                      <a16:creationId xmlns:a16="http://schemas.microsoft.com/office/drawing/2014/main" id="{4563B1C0-EF20-4F96-A288-8EEC4BFD8B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97148" y="4546954"/>
                  <a:ext cx="858181" cy="183339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</p:grpSp>
      <p:sp>
        <p:nvSpPr>
          <p:cNvPr id="88" name="Rechteck 87">
            <a:extLst>
              <a:ext uri="{FF2B5EF4-FFF2-40B4-BE49-F238E27FC236}">
                <a16:creationId xmlns:a16="http://schemas.microsoft.com/office/drawing/2014/main" id="{E11D6BEB-7B22-46BC-809B-3B20E796BE7F}"/>
              </a:ext>
            </a:extLst>
          </p:cNvPr>
          <p:cNvSpPr/>
          <p:nvPr/>
        </p:nvSpPr>
        <p:spPr bwMode="auto">
          <a:xfrm>
            <a:off x="5271611" y="3413864"/>
            <a:ext cx="1051242" cy="1246646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9" name="Gerader Verbinder 88">
            <a:extLst>
              <a:ext uri="{FF2B5EF4-FFF2-40B4-BE49-F238E27FC236}">
                <a16:creationId xmlns:a16="http://schemas.microsoft.com/office/drawing/2014/main" id="{30B1B96E-6E2E-49C0-84DE-0F6978A693A8}"/>
              </a:ext>
            </a:extLst>
          </p:cNvPr>
          <p:cNvCxnSpPr>
            <a:cxnSpLocks/>
          </p:cNvCxnSpPr>
          <p:nvPr/>
        </p:nvCxnSpPr>
        <p:spPr bwMode="auto">
          <a:xfrm>
            <a:off x="4150990" y="5140363"/>
            <a:ext cx="0" cy="805266"/>
          </a:xfrm>
          <a:prstGeom prst="line">
            <a:avLst/>
          </a:prstGeom>
          <a:noFill/>
          <a:ln w="381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Gerade Verbindung mit Pfeil 89">
            <a:extLst>
              <a:ext uri="{FF2B5EF4-FFF2-40B4-BE49-F238E27FC236}">
                <a16:creationId xmlns:a16="http://schemas.microsoft.com/office/drawing/2014/main" id="{8B242ACF-01B1-4061-95F5-B90D24336514}"/>
              </a:ext>
            </a:extLst>
          </p:cNvPr>
          <p:cNvCxnSpPr>
            <a:cxnSpLocks/>
          </p:cNvCxnSpPr>
          <p:nvPr/>
        </p:nvCxnSpPr>
        <p:spPr bwMode="auto">
          <a:xfrm>
            <a:off x="4150990" y="5945629"/>
            <a:ext cx="4060672" cy="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1" name="Rechteck 90">
            <a:extLst>
              <a:ext uri="{FF2B5EF4-FFF2-40B4-BE49-F238E27FC236}">
                <a16:creationId xmlns:a16="http://schemas.microsoft.com/office/drawing/2014/main" id="{DD4E8E99-2CAF-428E-90F2-9B464AB4CFD1}"/>
              </a:ext>
            </a:extLst>
          </p:cNvPr>
          <p:cNvSpPr/>
          <p:nvPr/>
        </p:nvSpPr>
        <p:spPr bwMode="auto">
          <a:xfrm>
            <a:off x="8273724" y="5049870"/>
            <a:ext cx="2862041" cy="971407"/>
          </a:xfrm>
          <a:prstGeom prst="rect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Textfeld 91">
            <a:extLst>
              <a:ext uri="{FF2B5EF4-FFF2-40B4-BE49-F238E27FC236}">
                <a16:creationId xmlns:a16="http://schemas.microsoft.com/office/drawing/2014/main" id="{6BA5C29A-822E-4C04-9793-F23D4B7258A5}"/>
              </a:ext>
            </a:extLst>
          </p:cNvPr>
          <p:cNvSpPr txBox="1"/>
          <p:nvPr/>
        </p:nvSpPr>
        <p:spPr>
          <a:xfrm>
            <a:off x="8349522" y="5093218"/>
            <a:ext cx="2714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Signal Acquisition and Anomaly Detection (SAAD)</a:t>
            </a:r>
          </a:p>
        </p:txBody>
      </p:sp>
      <p:sp>
        <p:nvSpPr>
          <p:cNvPr id="93" name="Textfeld 92">
            <a:extLst>
              <a:ext uri="{FF2B5EF4-FFF2-40B4-BE49-F238E27FC236}">
                <a16:creationId xmlns:a16="http://schemas.microsoft.com/office/drawing/2014/main" id="{D0D426B4-3501-4D51-A55F-798483D8E730}"/>
              </a:ext>
            </a:extLst>
          </p:cNvPr>
          <p:cNvSpPr txBox="1"/>
          <p:nvPr/>
        </p:nvSpPr>
        <p:spPr>
          <a:xfrm>
            <a:off x="3081969" y="4351327"/>
            <a:ext cx="1272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-pnbk</a:t>
            </a:r>
          </a:p>
        </p:txBody>
      </p:sp>
      <p:cxnSp>
        <p:nvCxnSpPr>
          <p:cNvPr id="94" name="Gerader Verbinder 93">
            <a:extLst>
              <a:ext uri="{FF2B5EF4-FFF2-40B4-BE49-F238E27FC236}">
                <a16:creationId xmlns:a16="http://schemas.microsoft.com/office/drawing/2014/main" id="{EB82A0BC-2295-4739-ABCD-5C3DDB614EE0}"/>
              </a:ext>
            </a:extLst>
          </p:cNvPr>
          <p:cNvCxnSpPr/>
          <p:nvPr/>
        </p:nvCxnSpPr>
        <p:spPr bwMode="auto">
          <a:xfrm>
            <a:off x="3734487" y="3142941"/>
            <a:ext cx="1419" cy="384653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95" name="Gruppieren 94">
            <a:extLst>
              <a:ext uri="{FF2B5EF4-FFF2-40B4-BE49-F238E27FC236}">
                <a16:creationId xmlns:a16="http://schemas.microsoft.com/office/drawing/2014/main" id="{727A33BC-A9F1-444C-8349-4C5FD538AF6D}"/>
              </a:ext>
            </a:extLst>
          </p:cNvPr>
          <p:cNvGrpSpPr/>
          <p:nvPr/>
        </p:nvGrpSpPr>
        <p:grpSpPr>
          <a:xfrm>
            <a:off x="3372998" y="3539275"/>
            <a:ext cx="725817" cy="753899"/>
            <a:chOff x="3235325" y="1079500"/>
            <a:chExt cx="1066800" cy="1108075"/>
          </a:xfrm>
        </p:grpSpPr>
        <p:grpSp>
          <p:nvGrpSpPr>
            <p:cNvPr id="96" name="Gruppieren 95">
              <a:extLst>
                <a:ext uri="{FF2B5EF4-FFF2-40B4-BE49-F238E27FC236}">
                  <a16:creationId xmlns:a16="http://schemas.microsoft.com/office/drawing/2014/main" id="{893439DF-770D-448D-8875-CC58186523C2}"/>
                </a:ext>
              </a:extLst>
            </p:cNvPr>
            <p:cNvGrpSpPr/>
            <p:nvPr/>
          </p:nvGrpSpPr>
          <p:grpSpPr>
            <a:xfrm>
              <a:off x="3235325" y="1079500"/>
              <a:ext cx="1066800" cy="1108075"/>
              <a:chOff x="3235325" y="1079500"/>
              <a:chExt cx="1066800" cy="1108075"/>
            </a:xfrm>
            <a:solidFill>
              <a:schemeClr val="tx2"/>
            </a:solidFill>
          </p:grpSpPr>
          <p:sp>
            <p:nvSpPr>
              <p:cNvPr id="123" name="Rectangle 36">
                <a:extLst>
                  <a:ext uri="{FF2B5EF4-FFF2-40B4-BE49-F238E27FC236}">
                    <a16:creationId xmlns:a16="http://schemas.microsoft.com/office/drawing/2014/main" id="{507A4C19-7F67-4E09-925D-BDCAF9757D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997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4" name="Rectangle 37">
                <a:extLst>
                  <a:ext uri="{FF2B5EF4-FFF2-40B4-BE49-F238E27FC236}">
                    <a16:creationId xmlns:a16="http://schemas.microsoft.com/office/drawing/2014/main" id="{4E49B271-B2FF-4D7D-B550-BE0147BDFE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53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5" name="Rectangle 38">
                <a:extLst>
                  <a:ext uri="{FF2B5EF4-FFF2-40B4-BE49-F238E27FC236}">
                    <a16:creationId xmlns:a16="http://schemas.microsoft.com/office/drawing/2014/main" id="{4497CC26-3FE4-4731-8B79-0564A26266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846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97" name="Gruppieren 96">
              <a:extLst>
                <a:ext uri="{FF2B5EF4-FFF2-40B4-BE49-F238E27FC236}">
                  <a16:creationId xmlns:a16="http://schemas.microsoft.com/office/drawing/2014/main" id="{E5834A22-1748-4BE4-90FB-B353E7C80069}"/>
                </a:ext>
              </a:extLst>
            </p:cNvPr>
            <p:cNvGrpSpPr/>
            <p:nvPr/>
          </p:nvGrpSpPr>
          <p:grpSpPr>
            <a:xfrm>
              <a:off x="3308350" y="1149350"/>
              <a:ext cx="920751" cy="995363"/>
              <a:chOff x="3308350" y="1149350"/>
              <a:chExt cx="920751" cy="995363"/>
            </a:xfrm>
          </p:grpSpPr>
          <p:sp>
            <p:nvSpPr>
              <p:cNvPr id="98" name="Oval 39">
                <a:extLst>
                  <a:ext uri="{FF2B5EF4-FFF2-40B4-BE49-F238E27FC236}">
                    <a16:creationId xmlns:a16="http://schemas.microsoft.com/office/drawing/2014/main" id="{F9385163-EF50-412A-BD8C-64AC5DC149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14935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9" name="Oval 40">
                <a:extLst>
                  <a:ext uri="{FF2B5EF4-FFF2-40B4-BE49-F238E27FC236}">
                    <a16:creationId xmlns:a16="http://schemas.microsoft.com/office/drawing/2014/main" id="{0A8CCFAF-F098-4641-86C4-48311B0167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14935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0" name="Rectangle 41">
                <a:extLst>
                  <a:ext uri="{FF2B5EF4-FFF2-40B4-BE49-F238E27FC236}">
                    <a16:creationId xmlns:a16="http://schemas.microsoft.com/office/drawing/2014/main" id="{27C137A8-9449-4D26-854F-B0374C9CD8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22237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1" name="Rectangle 42">
                <a:extLst>
                  <a:ext uri="{FF2B5EF4-FFF2-40B4-BE49-F238E27FC236}">
                    <a16:creationId xmlns:a16="http://schemas.microsoft.com/office/drawing/2014/main" id="{18209751-2376-4C93-A988-146ECED58F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22237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2" name="Oval 43">
                <a:extLst>
                  <a:ext uri="{FF2B5EF4-FFF2-40B4-BE49-F238E27FC236}">
                    <a16:creationId xmlns:a16="http://schemas.microsoft.com/office/drawing/2014/main" id="{36506673-C9A3-4B47-839E-C423124B00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35890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3" name="Oval 44">
                <a:extLst>
                  <a:ext uri="{FF2B5EF4-FFF2-40B4-BE49-F238E27FC236}">
                    <a16:creationId xmlns:a16="http://schemas.microsoft.com/office/drawing/2014/main" id="{073F058C-8F99-40C7-8A08-FEAEF8A19B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35890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4" name="Rectangle 45">
                <a:extLst>
                  <a:ext uri="{FF2B5EF4-FFF2-40B4-BE49-F238E27FC236}">
                    <a16:creationId xmlns:a16="http://schemas.microsoft.com/office/drawing/2014/main" id="{FF34F1E8-D021-4171-8399-281FFB3EA4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43192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5" name="Rectangle 46">
                <a:extLst>
                  <a:ext uri="{FF2B5EF4-FFF2-40B4-BE49-F238E27FC236}">
                    <a16:creationId xmlns:a16="http://schemas.microsoft.com/office/drawing/2014/main" id="{DEF0452C-C04B-48A3-AFCF-AF550A0F54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43192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6" name="Oval 47">
                <a:extLst>
                  <a:ext uri="{FF2B5EF4-FFF2-40B4-BE49-F238E27FC236}">
                    <a16:creationId xmlns:a16="http://schemas.microsoft.com/office/drawing/2014/main" id="{A249C9EE-95BD-4340-9AFC-90FD29D352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57003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7" name="Oval 48">
                <a:extLst>
                  <a:ext uri="{FF2B5EF4-FFF2-40B4-BE49-F238E27FC236}">
                    <a16:creationId xmlns:a16="http://schemas.microsoft.com/office/drawing/2014/main" id="{5A9A41EB-D9BF-4E3C-B7F2-2CC0D6433B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5700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8" name="Rectangle 49">
                <a:extLst>
                  <a:ext uri="{FF2B5EF4-FFF2-40B4-BE49-F238E27FC236}">
                    <a16:creationId xmlns:a16="http://schemas.microsoft.com/office/drawing/2014/main" id="{88CC4806-2F9D-4AFA-BB02-E3C2FC8D8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641475"/>
                <a:ext cx="53975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9" name="Rectangle 50">
                <a:extLst>
                  <a:ext uri="{FF2B5EF4-FFF2-40B4-BE49-F238E27FC236}">
                    <a16:creationId xmlns:a16="http://schemas.microsoft.com/office/drawing/2014/main" id="{F5864ED8-C28E-452F-AEAC-FFE58014B1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641475"/>
                <a:ext cx="52388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0" name="Oval 51">
                <a:extLst>
                  <a:ext uri="{FF2B5EF4-FFF2-40B4-BE49-F238E27FC236}">
                    <a16:creationId xmlns:a16="http://schemas.microsoft.com/office/drawing/2014/main" id="{63420C5F-B0F4-4ADE-8AD0-EAE8F7ADD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77958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1" name="Oval 52">
                <a:extLst>
                  <a:ext uri="{FF2B5EF4-FFF2-40B4-BE49-F238E27FC236}">
                    <a16:creationId xmlns:a16="http://schemas.microsoft.com/office/drawing/2014/main" id="{5226B97B-0268-4C3C-8EE6-1C446E3CCA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77958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2" name="Rectangle 53">
                <a:extLst>
                  <a:ext uri="{FF2B5EF4-FFF2-40B4-BE49-F238E27FC236}">
                    <a16:creationId xmlns:a16="http://schemas.microsoft.com/office/drawing/2014/main" id="{C8E06B6A-7048-437F-94B1-19550EA03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85261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3" name="Rectangle 54">
                <a:extLst>
                  <a:ext uri="{FF2B5EF4-FFF2-40B4-BE49-F238E27FC236}">
                    <a16:creationId xmlns:a16="http://schemas.microsoft.com/office/drawing/2014/main" id="{4DECE636-69BB-4C0C-BBD0-E81AB1B810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85261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4" name="Oval 55">
                <a:extLst>
                  <a:ext uri="{FF2B5EF4-FFF2-40B4-BE49-F238E27FC236}">
                    <a16:creationId xmlns:a16="http://schemas.microsoft.com/office/drawing/2014/main" id="{CD993C5B-F0E5-4787-9224-A3E73EAC5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989138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5" name="Oval 56">
                <a:extLst>
                  <a:ext uri="{FF2B5EF4-FFF2-40B4-BE49-F238E27FC236}">
                    <a16:creationId xmlns:a16="http://schemas.microsoft.com/office/drawing/2014/main" id="{C693500C-F52D-4742-B9F1-879B5823C8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989138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6" name="Rectangle 57">
                <a:extLst>
                  <a:ext uri="{FF2B5EF4-FFF2-40B4-BE49-F238E27FC236}">
                    <a16:creationId xmlns:a16="http://schemas.microsoft.com/office/drawing/2014/main" id="{4B10C05F-E1AB-44C3-B970-E7AD4C2959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206216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7" name="Rectangle 58">
                <a:extLst>
                  <a:ext uri="{FF2B5EF4-FFF2-40B4-BE49-F238E27FC236}">
                    <a16:creationId xmlns:a16="http://schemas.microsoft.com/office/drawing/2014/main" id="{8289EF82-AEFE-4C24-972D-15070F5AEF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206216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8" name="Freeform 59">
                <a:extLst>
                  <a:ext uri="{FF2B5EF4-FFF2-40B4-BE49-F238E27FC236}">
                    <a16:creationId xmlns:a16="http://schemas.microsoft.com/office/drawing/2014/main" id="{721FF227-1F4F-4272-B103-C00B678743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13113" y="1366838"/>
                <a:ext cx="157163" cy="244475"/>
              </a:xfrm>
              <a:custGeom>
                <a:avLst/>
                <a:gdLst>
                  <a:gd name="T0" fmla="*/ 61 w 65"/>
                  <a:gd name="T1" fmla="*/ 101 h 101"/>
                  <a:gd name="T2" fmla="*/ 4 w 65"/>
                  <a:gd name="T3" fmla="*/ 101 h 101"/>
                  <a:gd name="T4" fmla="*/ 0 w 65"/>
                  <a:gd name="T5" fmla="*/ 97 h 101"/>
                  <a:gd name="T6" fmla="*/ 0 w 65"/>
                  <a:gd name="T7" fmla="*/ 4 h 101"/>
                  <a:gd name="T8" fmla="*/ 4 w 65"/>
                  <a:gd name="T9" fmla="*/ 0 h 101"/>
                  <a:gd name="T10" fmla="*/ 61 w 65"/>
                  <a:gd name="T11" fmla="*/ 0 h 101"/>
                  <a:gd name="T12" fmla="*/ 65 w 65"/>
                  <a:gd name="T13" fmla="*/ 4 h 101"/>
                  <a:gd name="T14" fmla="*/ 65 w 65"/>
                  <a:gd name="T15" fmla="*/ 97 h 101"/>
                  <a:gd name="T16" fmla="*/ 61 w 65"/>
                  <a:gd name="T17" fmla="*/ 101 h 101"/>
                  <a:gd name="T18" fmla="*/ 8 w 65"/>
                  <a:gd name="T19" fmla="*/ 93 h 101"/>
                  <a:gd name="T20" fmla="*/ 57 w 65"/>
                  <a:gd name="T21" fmla="*/ 93 h 101"/>
                  <a:gd name="T22" fmla="*/ 57 w 65"/>
                  <a:gd name="T23" fmla="*/ 8 h 101"/>
                  <a:gd name="T24" fmla="*/ 8 w 65"/>
                  <a:gd name="T25" fmla="*/ 8 h 101"/>
                  <a:gd name="T26" fmla="*/ 8 w 65"/>
                  <a:gd name="T27" fmla="*/ 93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5" h="101">
                    <a:moveTo>
                      <a:pt x="61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1" y="101"/>
                      <a:pt x="0" y="99"/>
                      <a:pt x="0" y="9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1" y="0"/>
                      <a:pt x="4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3" y="0"/>
                      <a:pt x="65" y="1"/>
                      <a:pt x="65" y="4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5" y="99"/>
                      <a:pt x="63" y="101"/>
                      <a:pt x="61" y="101"/>
                    </a:cubicBezTo>
                    <a:close/>
                    <a:moveTo>
                      <a:pt x="8" y="93"/>
                    </a:moveTo>
                    <a:cubicBezTo>
                      <a:pt x="57" y="93"/>
                      <a:pt x="57" y="93"/>
                      <a:pt x="57" y="93"/>
                    </a:cubicBezTo>
                    <a:cubicBezTo>
                      <a:pt x="57" y="8"/>
                      <a:pt x="57" y="8"/>
                      <a:pt x="57" y="8"/>
                    </a:cubicBezTo>
                    <a:cubicBezTo>
                      <a:pt x="8" y="8"/>
                      <a:pt x="8" y="8"/>
                      <a:pt x="8" y="8"/>
                    </a:cubicBezTo>
                    <a:lnTo>
                      <a:pt x="8" y="9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19" name="Freeform 60">
                <a:extLst>
                  <a:ext uri="{FF2B5EF4-FFF2-40B4-BE49-F238E27FC236}">
                    <a16:creationId xmlns:a16="http://schemas.microsoft.com/office/drawing/2014/main" id="{4F0939B9-8B09-4C82-9B80-35174DB127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1688" y="1423988"/>
                <a:ext cx="111125" cy="133350"/>
              </a:xfrm>
              <a:custGeom>
                <a:avLst/>
                <a:gdLst>
                  <a:gd name="T0" fmla="*/ 0 w 70"/>
                  <a:gd name="T1" fmla="*/ 84 h 84"/>
                  <a:gd name="T2" fmla="*/ 52 w 70"/>
                  <a:gd name="T3" fmla="*/ 84 h 84"/>
                  <a:gd name="T4" fmla="*/ 52 w 70"/>
                  <a:gd name="T5" fmla="*/ 69 h 84"/>
                  <a:gd name="T6" fmla="*/ 62 w 70"/>
                  <a:gd name="T7" fmla="*/ 69 h 84"/>
                  <a:gd name="T8" fmla="*/ 62 w 70"/>
                  <a:gd name="T9" fmla="*/ 58 h 84"/>
                  <a:gd name="T10" fmla="*/ 70 w 70"/>
                  <a:gd name="T11" fmla="*/ 58 h 84"/>
                  <a:gd name="T12" fmla="*/ 70 w 70"/>
                  <a:gd name="T13" fmla="*/ 26 h 84"/>
                  <a:gd name="T14" fmla="*/ 62 w 70"/>
                  <a:gd name="T15" fmla="*/ 26 h 84"/>
                  <a:gd name="T16" fmla="*/ 62 w 70"/>
                  <a:gd name="T17" fmla="*/ 16 h 84"/>
                  <a:gd name="T18" fmla="*/ 52 w 70"/>
                  <a:gd name="T19" fmla="*/ 16 h 84"/>
                  <a:gd name="T20" fmla="*/ 52 w 70"/>
                  <a:gd name="T21" fmla="*/ 0 h 84"/>
                  <a:gd name="T22" fmla="*/ 0 w 70"/>
                  <a:gd name="T23" fmla="*/ 0 h 84"/>
                  <a:gd name="T24" fmla="*/ 0 w 70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52" y="84"/>
                    </a:lnTo>
                    <a:lnTo>
                      <a:pt x="52" y="69"/>
                    </a:lnTo>
                    <a:lnTo>
                      <a:pt x="62" y="69"/>
                    </a:lnTo>
                    <a:lnTo>
                      <a:pt x="62" y="58"/>
                    </a:lnTo>
                    <a:lnTo>
                      <a:pt x="70" y="58"/>
                    </a:lnTo>
                    <a:lnTo>
                      <a:pt x="70" y="26"/>
                    </a:lnTo>
                    <a:lnTo>
                      <a:pt x="62" y="26"/>
                    </a:lnTo>
                    <a:lnTo>
                      <a:pt x="62" y="16"/>
                    </a:lnTo>
                    <a:lnTo>
                      <a:pt x="52" y="16"/>
                    </a:lnTo>
                    <a:lnTo>
                      <a:pt x="52" y="0"/>
                    </a:lnTo>
                    <a:lnTo>
                      <a:pt x="0" y="0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0" name="Rectangle 61">
                <a:extLst>
                  <a:ext uri="{FF2B5EF4-FFF2-40B4-BE49-F238E27FC236}">
                    <a16:creationId xmlns:a16="http://schemas.microsoft.com/office/drawing/2014/main" id="{C1D0F507-9C9D-4F19-BDCE-1EBD74718E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0113" y="1544638"/>
                <a:ext cx="12700" cy="508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1" name="Rectangle 62">
                <a:extLst>
                  <a:ext uri="{FF2B5EF4-FFF2-40B4-BE49-F238E27FC236}">
                    <a16:creationId xmlns:a16="http://schemas.microsoft.com/office/drawing/2014/main" id="{FA827CD9-357A-490C-993A-4FA71B74C7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0113" y="1389063"/>
                <a:ext cx="12700" cy="4762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2" name="Rectangle 63">
                <a:extLst>
                  <a:ext uri="{FF2B5EF4-FFF2-40B4-BE49-F238E27FC236}">
                    <a16:creationId xmlns:a16="http://schemas.microsoft.com/office/drawing/2014/main" id="{5A4C38D6-E1A0-4FB7-9DFA-E62E743DBE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8350" y="1885950"/>
                <a:ext cx="163513" cy="258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cxnSp>
        <p:nvCxnSpPr>
          <p:cNvPr id="126" name="Gerader Verbinder 125">
            <a:extLst>
              <a:ext uri="{FF2B5EF4-FFF2-40B4-BE49-F238E27FC236}">
                <a16:creationId xmlns:a16="http://schemas.microsoft.com/office/drawing/2014/main" id="{5A11B6E4-FF7B-4CC5-8238-566D13E257A8}"/>
              </a:ext>
            </a:extLst>
          </p:cNvPr>
          <p:cNvCxnSpPr>
            <a:cxnSpLocks/>
          </p:cNvCxnSpPr>
          <p:nvPr/>
        </p:nvCxnSpPr>
        <p:spPr bwMode="auto">
          <a:xfrm>
            <a:off x="3728516" y="4615302"/>
            <a:ext cx="5971" cy="525061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7" name="Gerader Verbinder 126">
            <a:extLst>
              <a:ext uri="{FF2B5EF4-FFF2-40B4-BE49-F238E27FC236}">
                <a16:creationId xmlns:a16="http://schemas.microsoft.com/office/drawing/2014/main" id="{45A1738F-FC1B-499D-849E-A8171D08A8FC}"/>
              </a:ext>
            </a:extLst>
          </p:cNvPr>
          <p:cNvCxnSpPr>
            <a:cxnSpLocks/>
          </p:cNvCxnSpPr>
          <p:nvPr/>
        </p:nvCxnSpPr>
        <p:spPr bwMode="auto">
          <a:xfrm flipH="1">
            <a:off x="3728517" y="5140363"/>
            <a:ext cx="854521" cy="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8" name="Textfeld 127">
            <a:extLst>
              <a:ext uri="{FF2B5EF4-FFF2-40B4-BE49-F238E27FC236}">
                <a16:creationId xmlns:a16="http://schemas.microsoft.com/office/drawing/2014/main" id="{FE6B227E-AA12-4F0B-9349-25408BF9A741}"/>
              </a:ext>
            </a:extLst>
          </p:cNvPr>
          <p:cNvSpPr txBox="1"/>
          <p:nvPr/>
        </p:nvSpPr>
        <p:spPr>
          <a:xfrm>
            <a:off x="5249122" y="1579593"/>
            <a:ext cx="1028628" cy="234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Firewall</a:t>
            </a:r>
          </a:p>
        </p:txBody>
      </p:sp>
      <p:cxnSp>
        <p:nvCxnSpPr>
          <p:cNvPr id="129" name="Gerader Verbinder 128">
            <a:extLst>
              <a:ext uri="{FF2B5EF4-FFF2-40B4-BE49-F238E27FC236}">
                <a16:creationId xmlns:a16="http://schemas.microsoft.com/office/drawing/2014/main" id="{0C84ACE7-951B-46B3-8F13-A06C89E3BD86}"/>
              </a:ext>
            </a:extLst>
          </p:cNvPr>
          <p:cNvCxnSpPr/>
          <p:nvPr/>
        </p:nvCxnSpPr>
        <p:spPr bwMode="auto">
          <a:xfrm flipH="1">
            <a:off x="5759582" y="1801290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BB3EEED1-9FD1-4B92-83AA-782FAC51890A}"/>
              </a:ext>
            </a:extLst>
          </p:cNvPr>
          <p:cNvGrpSpPr/>
          <p:nvPr/>
        </p:nvGrpSpPr>
        <p:grpSpPr>
          <a:xfrm>
            <a:off x="5257174" y="2294498"/>
            <a:ext cx="1007082" cy="275854"/>
            <a:chOff x="320159" y="1628800"/>
            <a:chExt cx="2131122" cy="668505"/>
          </a:xfrm>
        </p:grpSpPr>
        <p:grpSp>
          <p:nvGrpSpPr>
            <p:cNvPr id="131" name="Gruppieren 130">
              <a:extLst>
                <a:ext uri="{FF2B5EF4-FFF2-40B4-BE49-F238E27FC236}">
                  <a16:creationId xmlns:a16="http://schemas.microsoft.com/office/drawing/2014/main" id="{EFC4D958-0F39-4D87-A87B-EDAE6FBB6774}"/>
                </a:ext>
              </a:extLst>
            </p:cNvPr>
            <p:cNvGrpSpPr/>
            <p:nvPr/>
          </p:nvGrpSpPr>
          <p:grpSpPr>
            <a:xfrm>
              <a:off x="425284" y="2152569"/>
              <a:ext cx="1920872" cy="73211"/>
              <a:chOff x="417519" y="2152569"/>
              <a:chExt cx="1920872" cy="73211"/>
            </a:xfrm>
          </p:grpSpPr>
          <p:sp>
            <p:nvSpPr>
              <p:cNvPr id="134" name="Freeform 44">
                <a:extLst>
                  <a:ext uri="{FF2B5EF4-FFF2-40B4-BE49-F238E27FC236}">
                    <a16:creationId xmlns:a16="http://schemas.microsoft.com/office/drawing/2014/main" id="{9C9CE2A6-0463-4867-B6D6-197A4DF136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1063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5" name="Freeform 45">
                <a:extLst>
                  <a:ext uri="{FF2B5EF4-FFF2-40B4-BE49-F238E27FC236}">
                    <a16:creationId xmlns:a16="http://schemas.microsoft.com/office/drawing/2014/main" id="{B1F208C0-9915-4E17-ACA3-E62AF54F4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1890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6" name="Freeform 46">
                <a:extLst>
                  <a:ext uri="{FF2B5EF4-FFF2-40B4-BE49-F238E27FC236}">
                    <a16:creationId xmlns:a16="http://schemas.microsoft.com/office/drawing/2014/main" id="{1238AA1F-5DDA-459D-9B03-56CC10DBD6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717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7" name="Freeform 47">
                <a:extLst>
                  <a:ext uri="{FF2B5EF4-FFF2-40B4-BE49-F238E27FC236}">
                    <a16:creationId xmlns:a16="http://schemas.microsoft.com/office/drawing/2014/main" id="{03C7F104-A3B3-4E7E-BFA9-C84E9798B4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6129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8" name="Rectangle 48">
                <a:extLst>
                  <a:ext uri="{FF2B5EF4-FFF2-40B4-BE49-F238E27FC236}">
                    <a16:creationId xmlns:a16="http://schemas.microsoft.com/office/drawing/2014/main" id="{E49738A4-C0AD-4048-8523-A02F728CA3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760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9" name="Rectangle 49">
                <a:extLst>
                  <a:ext uri="{FF2B5EF4-FFF2-40B4-BE49-F238E27FC236}">
                    <a16:creationId xmlns:a16="http://schemas.microsoft.com/office/drawing/2014/main" id="{F1A97A95-9581-4D40-8C82-3098CCE8D7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8587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0" name="Rectangle 50">
                <a:extLst>
                  <a:ext uri="{FF2B5EF4-FFF2-40B4-BE49-F238E27FC236}">
                    <a16:creationId xmlns:a16="http://schemas.microsoft.com/office/drawing/2014/main" id="{66270A4F-B116-47F1-992D-2F597EC05A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999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1" name="Freeform 58">
                <a:extLst>
                  <a:ext uri="{FF2B5EF4-FFF2-40B4-BE49-F238E27FC236}">
                    <a16:creationId xmlns:a16="http://schemas.microsoft.com/office/drawing/2014/main" id="{1F2DCC50-1EC3-40E2-B1BF-E917DB5947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541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2" name="Freeform 59">
                <a:extLst>
                  <a:ext uri="{FF2B5EF4-FFF2-40B4-BE49-F238E27FC236}">
                    <a16:creationId xmlns:a16="http://schemas.microsoft.com/office/drawing/2014/main" id="{2392E529-825C-4146-99EE-8CD126BD3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036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3" name="Freeform 60">
                <a:extLst>
                  <a:ext uri="{FF2B5EF4-FFF2-40B4-BE49-F238E27FC236}">
                    <a16:creationId xmlns:a16="http://schemas.microsoft.com/office/drawing/2014/main" id="{2DEC608A-20AC-4A08-81CA-E1BCAA96E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195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4" name="Freeform 61">
                <a:extLst>
                  <a:ext uri="{FF2B5EF4-FFF2-40B4-BE49-F238E27FC236}">
                    <a16:creationId xmlns:a16="http://schemas.microsoft.com/office/drawing/2014/main" id="{CD037E27-7F2E-43B5-AA4A-B50472028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746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5" name="Rectangle 62">
                <a:extLst>
                  <a:ext uri="{FF2B5EF4-FFF2-40B4-BE49-F238E27FC236}">
                    <a16:creationId xmlns:a16="http://schemas.microsoft.com/office/drawing/2014/main" id="{6CC8CD88-2B5D-49E2-962A-D8131D5964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623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6" name="Rectangle 63">
                <a:extLst>
                  <a:ext uri="{FF2B5EF4-FFF2-40B4-BE49-F238E27FC236}">
                    <a16:creationId xmlns:a16="http://schemas.microsoft.com/office/drawing/2014/main" id="{BFB279E0-BA77-48D9-B03D-5943A6092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706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7" name="Rectangle 64">
                <a:extLst>
                  <a:ext uri="{FF2B5EF4-FFF2-40B4-BE49-F238E27FC236}">
                    <a16:creationId xmlns:a16="http://schemas.microsoft.com/office/drawing/2014/main" id="{40D8046F-A5F1-4EC7-87D3-48AD830B77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9616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8" name="Freeform 72">
                <a:extLst>
                  <a:ext uri="{FF2B5EF4-FFF2-40B4-BE49-F238E27FC236}">
                    <a16:creationId xmlns:a16="http://schemas.microsoft.com/office/drawing/2014/main" id="{4B5CD854-1517-41C0-8E30-F67F3A5E5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715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9 w 98"/>
                  <a:gd name="T5" fmla="*/ 62 h 84"/>
                  <a:gd name="T6" fmla="*/ 19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9" y="62"/>
                    </a:lnTo>
                    <a:lnTo>
                      <a:pt x="19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9" name="Freeform 73">
                <a:extLst>
                  <a:ext uri="{FF2B5EF4-FFF2-40B4-BE49-F238E27FC236}">
                    <a16:creationId xmlns:a16="http://schemas.microsoft.com/office/drawing/2014/main" id="{DB0EE187-0430-445C-9B30-7C28F64C47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7985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0" name="Freeform 74">
                <a:extLst>
                  <a:ext uri="{FF2B5EF4-FFF2-40B4-BE49-F238E27FC236}">
                    <a16:creationId xmlns:a16="http://schemas.microsoft.com/office/drawing/2014/main" id="{5557D14B-B606-4165-B06D-3619B03A2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8812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1" name="Freeform 75">
                <a:extLst>
                  <a:ext uri="{FF2B5EF4-FFF2-40B4-BE49-F238E27FC236}">
                    <a16:creationId xmlns:a16="http://schemas.microsoft.com/office/drawing/2014/main" id="{3C232942-1C8C-48B7-BECD-573227007E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1354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2" name="Rectangle 76">
                <a:extLst>
                  <a:ext uri="{FF2B5EF4-FFF2-40B4-BE49-F238E27FC236}">
                    <a16:creationId xmlns:a16="http://schemas.microsoft.com/office/drawing/2014/main" id="{AA0A691D-029C-4264-AB84-3F18FC4E22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385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3" name="Rectangle 77">
                <a:extLst>
                  <a:ext uri="{FF2B5EF4-FFF2-40B4-BE49-F238E27FC236}">
                    <a16:creationId xmlns:a16="http://schemas.microsoft.com/office/drawing/2014/main" id="{737F1869-F550-41A3-9044-079071168F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4682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4" name="Rectangle 78">
                <a:extLst>
                  <a:ext uri="{FF2B5EF4-FFF2-40B4-BE49-F238E27FC236}">
                    <a16:creationId xmlns:a16="http://schemas.microsoft.com/office/drawing/2014/main" id="{A953956D-8615-41AE-AF3F-87AB3D4A21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2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5" name="Freeform 44">
                <a:extLst>
                  <a:ext uri="{FF2B5EF4-FFF2-40B4-BE49-F238E27FC236}">
                    <a16:creationId xmlns:a16="http://schemas.microsoft.com/office/drawing/2014/main" id="{ECBF7569-BD69-4459-9F08-A156B44A50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585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6" name="Freeform 45">
                <a:extLst>
                  <a:ext uri="{FF2B5EF4-FFF2-40B4-BE49-F238E27FC236}">
                    <a16:creationId xmlns:a16="http://schemas.microsoft.com/office/drawing/2014/main" id="{D9C280E6-B75A-4131-A274-7C15A2F081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412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7" name="Freeform 46">
                <a:extLst>
                  <a:ext uri="{FF2B5EF4-FFF2-40B4-BE49-F238E27FC236}">
                    <a16:creationId xmlns:a16="http://schemas.microsoft.com/office/drawing/2014/main" id="{AF38EB19-B28B-452A-A702-7528A882A3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239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8" name="Freeform 47">
                <a:extLst>
                  <a:ext uri="{FF2B5EF4-FFF2-40B4-BE49-F238E27FC236}">
                    <a16:creationId xmlns:a16="http://schemas.microsoft.com/office/drawing/2014/main" id="{3B0963F2-1B92-4FA3-A6BD-CBFE997629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651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9" name="Rectangle 48">
                <a:extLst>
                  <a:ext uri="{FF2B5EF4-FFF2-40B4-BE49-F238E27FC236}">
                    <a16:creationId xmlns:a16="http://schemas.microsoft.com/office/drawing/2014/main" id="{E53C5932-8FA8-4C00-A11C-EF85A18630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282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0" name="Rectangle 49">
                <a:extLst>
                  <a:ext uri="{FF2B5EF4-FFF2-40B4-BE49-F238E27FC236}">
                    <a16:creationId xmlns:a16="http://schemas.microsoft.com/office/drawing/2014/main" id="{E85601EB-6C0A-4A11-BF01-1586FB2A6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0109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1" name="Rectangle 50">
                <a:extLst>
                  <a:ext uri="{FF2B5EF4-FFF2-40B4-BE49-F238E27FC236}">
                    <a16:creationId xmlns:a16="http://schemas.microsoft.com/office/drawing/2014/main" id="{64919DF8-D48F-46C8-9C3D-689DB22039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3521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2" name="Rectangle 62">
                <a:extLst>
                  <a:ext uri="{FF2B5EF4-FFF2-40B4-BE49-F238E27FC236}">
                    <a16:creationId xmlns:a16="http://schemas.microsoft.com/office/drawing/2014/main" id="{0FC75E52-9AA5-40AE-AEFA-51DC02D31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5411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3" name="Freeform 44">
                <a:extLst>
                  <a:ext uri="{FF2B5EF4-FFF2-40B4-BE49-F238E27FC236}">
                    <a16:creationId xmlns:a16="http://schemas.microsoft.com/office/drawing/2014/main" id="{363F5975-8B95-42F4-946C-94A2C2ECA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519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4" name="Freeform 45">
                <a:extLst>
                  <a:ext uri="{FF2B5EF4-FFF2-40B4-BE49-F238E27FC236}">
                    <a16:creationId xmlns:a16="http://schemas.microsoft.com/office/drawing/2014/main" id="{DC383216-A400-4CF9-AC14-3FDE2E78CC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346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5" name="Freeform 46">
                <a:extLst>
                  <a:ext uri="{FF2B5EF4-FFF2-40B4-BE49-F238E27FC236}">
                    <a16:creationId xmlns:a16="http://schemas.microsoft.com/office/drawing/2014/main" id="{B5590455-0F2C-44E2-929B-C308029DF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173" y="2152569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6" name="Rectangle 48">
                <a:extLst>
                  <a:ext uri="{FF2B5EF4-FFF2-40B4-BE49-F238E27FC236}">
                    <a16:creationId xmlns:a16="http://schemas.microsoft.com/office/drawing/2014/main" id="{CF9AF426-5BF2-4B20-B4AA-3BA646A682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4216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7" name="Rectangle 49">
                <a:extLst>
                  <a:ext uri="{FF2B5EF4-FFF2-40B4-BE49-F238E27FC236}">
                    <a16:creationId xmlns:a16="http://schemas.microsoft.com/office/drawing/2014/main" id="{A3D69971-4B0F-4679-83FA-2908243758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5043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8" name="Rectangle 50">
                <a:extLst>
                  <a:ext uri="{FF2B5EF4-FFF2-40B4-BE49-F238E27FC236}">
                    <a16:creationId xmlns:a16="http://schemas.microsoft.com/office/drawing/2014/main" id="{89FF9299-C81A-4020-A5A1-202C09BD24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8455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9" name="Rectangle 50">
                <a:extLst>
                  <a:ext uri="{FF2B5EF4-FFF2-40B4-BE49-F238E27FC236}">
                    <a16:creationId xmlns:a16="http://schemas.microsoft.com/office/drawing/2014/main" id="{82772EB0-6ABE-4218-BF2A-F802F54F3E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69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70" name="Rectangle 76">
                <a:extLst>
                  <a:ext uri="{FF2B5EF4-FFF2-40B4-BE49-F238E27FC236}">
                    <a16:creationId xmlns:a16="http://schemas.microsoft.com/office/drawing/2014/main" id="{20C95FE9-7F41-42F1-9F30-8D0D03FCC1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302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132" name="Rechteck 131">
              <a:extLst>
                <a:ext uri="{FF2B5EF4-FFF2-40B4-BE49-F238E27FC236}">
                  <a16:creationId xmlns:a16="http://schemas.microsoft.com/office/drawing/2014/main" id="{0B82C9E0-F1D9-4029-B093-E21896AAD910}"/>
                </a:ext>
              </a:extLst>
            </p:cNvPr>
            <p:cNvSpPr/>
            <p:nvPr/>
          </p:nvSpPr>
          <p:spPr bwMode="auto">
            <a:xfrm>
              <a:off x="320159" y="1628800"/>
              <a:ext cx="2131122" cy="668505"/>
            </a:xfrm>
            <a:prstGeom prst="rect">
              <a:avLst/>
            </a:prstGeom>
            <a:noFill/>
            <a:ln w="25400" algn="ctr">
              <a:solidFill>
                <a:schemeClr val="tx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133" name="Rechteck 132">
              <a:extLst>
                <a:ext uri="{FF2B5EF4-FFF2-40B4-BE49-F238E27FC236}">
                  <a16:creationId xmlns:a16="http://schemas.microsoft.com/office/drawing/2014/main" id="{DFE7ACA6-0962-4005-A986-808D0C2CE9B1}"/>
                </a:ext>
              </a:extLst>
            </p:cNvPr>
            <p:cNvSpPr/>
            <p:nvPr/>
          </p:nvSpPr>
          <p:spPr bwMode="auto">
            <a:xfrm>
              <a:off x="327015" y="1645234"/>
              <a:ext cx="2124266" cy="427170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</p:grpSp>
      <p:sp>
        <p:nvSpPr>
          <p:cNvPr id="171" name="Ellipse 170">
            <a:extLst>
              <a:ext uri="{FF2B5EF4-FFF2-40B4-BE49-F238E27FC236}">
                <a16:creationId xmlns:a16="http://schemas.microsoft.com/office/drawing/2014/main" id="{2FA720CD-0B0F-482F-BB88-21101D40FD6C}"/>
              </a:ext>
            </a:extLst>
          </p:cNvPr>
          <p:cNvSpPr/>
          <p:nvPr/>
        </p:nvSpPr>
        <p:spPr bwMode="auto">
          <a:xfrm>
            <a:off x="6105979" y="2008419"/>
            <a:ext cx="415191" cy="415191"/>
          </a:xfrm>
          <a:prstGeom prst="ellipse">
            <a:avLst/>
          </a:prstGeom>
          <a:solidFill>
            <a:schemeClr val="tx2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  <a:extLst/>
        </p:spPr>
        <p:txBody>
          <a:bodyPr wrap="square" lIns="72000" tIns="54000" rIns="72000" bIns="54000" rtlCol="0" anchor="ctr">
            <a:spAutoFit/>
          </a:bodyPr>
          <a:lstStyle/>
          <a:p>
            <a:pPr marL="215900" indent="-215900" algn="ctr">
              <a:spcAft>
                <a:spcPts val="563"/>
              </a:spcAft>
              <a:buClr>
                <a:schemeClr val="tx2"/>
              </a:buClr>
            </a:pPr>
            <a:endParaRPr lang="de-DE" sz="1400" dirty="0"/>
          </a:p>
        </p:txBody>
      </p:sp>
      <p:cxnSp>
        <p:nvCxnSpPr>
          <p:cNvPr id="172" name="Gerade Verbindung mit Pfeil 171">
            <a:extLst>
              <a:ext uri="{FF2B5EF4-FFF2-40B4-BE49-F238E27FC236}">
                <a16:creationId xmlns:a16="http://schemas.microsoft.com/office/drawing/2014/main" id="{99CDA075-0207-460F-B3BD-7469AD6EB5D6}"/>
              </a:ext>
            </a:extLst>
          </p:cNvPr>
          <p:cNvCxnSpPr/>
          <p:nvPr/>
        </p:nvCxnSpPr>
        <p:spPr bwMode="auto">
          <a:xfrm flipH="1">
            <a:off x="6160541" y="2242677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3" name="Gerade Verbindung mit Pfeil 172">
            <a:extLst>
              <a:ext uri="{FF2B5EF4-FFF2-40B4-BE49-F238E27FC236}">
                <a16:creationId xmlns:a16="http://schemas.microsoft.com/office/drawing/2014/main" id="{295BE312-C846-4F65-9F2B-FA01FC7590A0}"/>
              </a:ext>
            </a:extLst>
          </p:cNvPr>
          <p:cNvCxnSpPr/>
          <p:nvPr/>
        </p:nvCxnSpPr>
        <p:spPr bwMode="auto">
          <a:xfrm>
            <a:off x="6307311" y="2195268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7190872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offen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26</a:t>
            </a:fld>
            <a:endParaRPr lang="de-DE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2"/>
          </p:nvPr>
        </p:nvSpPr>
        <p:spPr/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5555476"/>
              </p:ext>
            </p:extLst>
          </p:nvPr>
        </p:nvGraphicFramePr>
        <p:xfrm>
          <a:off x="7031310" y="4198547"/>
          <a:ext cx="3962400" cy="293838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25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572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7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65184">
                <a:tc>
                  <a:txBody>
                    <a:bodyPr/>
                    <a:lstStyle/>
                    <a:p>
                      <a:endParaRPr lang="de-DE" sz="5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4938B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5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T="0" marB="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4938B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5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493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879">
                <a:tc>
                  <a:txBody>
                    <a:bodyPr/>
                    <a:lstStyle/>
                    <a:p>
                      <a:endParaRPr lang="de-DE" sz="1800" dirty="0">
                        <a:solidFill>
                          <a:sysClr val="windowText" lastClr="000000"/>
                        </a:solidFill>
                        <a:latin typeface="+mn-lt"/>
                      </a:endParaRPr>
                    </a:p>
                  </a:txBody>
                  <a:tcPr marL="0" marR="0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4938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dirty="0">
                          <a:solidFill>
                            <a:schemeClr val="bg1"/>
                          </a:solidFill>
                          <a:latin typeface="Frutiger LT Com 45 Light" panose="020B0303030504020204" pitchFamily="34" charset="0"/>
                        </a:rPr>
                        <a:t>Überschrift möglichst 1-zeilig</a:t>
                      </a:r>
                      <a:endParaRPr lang="de-DE" sz="1800" b="1" kern="0" dirty="0">
                        <a:solidFill>
                          <a:schemeClr val="bg1"/>
                        </a:solidFill>
                        <a:latin typeface="Frutiger LT Com 45 Light" panose="020B0303030504020204" pitchFamily="34" charset="0"/>
                      </a:endParaRPr>
                    </a:p>
                  </a:txBody>
                  <a:tcPr marL="0" marR="0" marT="72000" marB="720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4938B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5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493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2839">
                <a:tc>
                  <a:txBody>
                    <a:bodyPr/>
                    <a:lstStyle/>
                    <a:p>
                      <a:endParaRPr lang="de-DE" sz="5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 marT="288000" marB="1980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4938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Lorem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ipsum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dolor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sit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amet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,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consectetuer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adipiscing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elit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.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Aenean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commodo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ligula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eget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dolor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.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Aenean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massa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. Cum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sociis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natoque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penatibus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et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magnis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dis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parturient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montes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,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nascetur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ridiculus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mus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.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Donec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quam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felis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,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ultricies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nec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,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pellentesque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eu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,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pretium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quis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,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sem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.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Nulla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consequat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massa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quis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r>
                        <a:rPr lang="de-DE" sz="2400" b="0" baseline="30000" dirty="0" err="1">
                          <a:solidFill>
                            <a:schemeClr val="bg1"/>
                          </a:solidFill>
                          <a:latin typeface="+mj-lt"/>
                        </a:rPr>
                        <a:t>enim</a:t>
                      </a:r>
                      <a:r>
                        <a:rPr lang="de-DE" sz="2400" b="0" baseline="30000" dirty="0">
                          <a:solidFill>
                            <a:schemeClr val="bg1"/>
                          </a:solidFill>
                          <a:latin typeface="+mj-lt"/>
                        </a:rPr>
                        <a:t>. </a:t>
                      </a:r>
                    </a:p>
                  </a:txBody>
                  <a:tcPr marL="0" marR="0" marT="288000" marB="3600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4938B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5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 marB="1980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493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6515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Graphische Elemente</a:t>
            </a:r>
            <a:br>
              <a:rPr lang="de-DE"/>
            </a:br>
            <a:r>
              <a:rPr lang="de-DE"/>
              <a:t>Kästen, Pfeile, Verbindungen und Linien (Auswahl)</a:t>
            </a:r>
            <a:endParaRPr lang="de-DE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Folgende Elemente können hier per Rechtsklick kopiert und an gewünschter Stelle in der neuen Präsentation per Rechtsklick wieder eingesetzt werden: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27</a:t>
            </a:fld>
            <a:endParaRPr lang="de-DE" dirty="0"/>
          </a:p>
        </p:txBody>
      </p:sp>
      <p:sp>
        <p:nvSpPr>
          <p:cNvPr id="31" name="Rectangle 4"/>
          <p:cNvSpPr>
            <a:spLocks noChangeArrowheads="1"/>
          </p:cNvSpPr>
          <p:nvPr/>
        </p:nvSpPr>
        <p:spPr bwMode="auto">
          <a:xfrm>
            <a:off x="622219" y="2703767"/>
            <a:ext cx="577775" cy="4318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33" name="Rectangle 5"/>
          <p:cNvSpPr>
            <a:spLocks noChangeArrowheads="1"/>
          </p:cNvSpPr>
          <p:nvPr/>
        </p:nvSpPr>
        <p:spPr bwMode="auto">
          <a:xfrm>
            <a:off x="1390470" y="2703768"/>
            <a:ext cx="1441262" cy="79216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34" name="Rectangle 30"/>
          <p:cNvSpPr>
            <a:spLocks noChangeArrowheads="1"/>
          </p:cNvSpPr>
          <p:nvPr/>
        </p:nvSpPr>
        <p:spPr bwMode="auto">
          <a:xfrm>
            <a:off x="3022207" y="2703768"/>
            <a:ext cx="3073000" cy="639763"/>
          </a:xfrm>
          <a:prstGeom prst="rect">
            <a:avLst/>
          </a:prstGeom>
          <a:noFill/>
          <a:ln w="9525" algn="ctr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72000" tIns="54000" rIns="72000" bIns="72000">
            <a:spAutoFit/>
          </a:bodyPr>
          <a:lstStyle/>
          <a:p>
            <a:pPr marL="215900" indent="-215900">
              <a:spcAft>
                <a:spcPts val="567"/>
              </a:spcAft>
              <a:buClr>
                <a:schemeClr val="tx2"/>
              </a:buClr>
            </a:pPr>
            <a:r>
              <a:rPr lang="de-DE" sz="1400" dirty="0"/>
              <a:t>Kasten gefüllt </a:t>
            </a:r>
          </a:p>
          <a:p>
            <a:pPr marL="215900" indent="-215900">
              <a:spcAft>
                <a:spcPts val="567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de-DE" sz="1400" dirty="0"/>
              <a:t>Grau</a:t>
            </a:r>
          </a:p>
        </p:txBody>
      </p:sp>
      <p:sp>
        <p:nvSpPr>
          <p:cNvPr id="35" name="AutoShape 16"/>
          <p:cNvSpPr>
            <a:spLocks noChangeArrowheads="1"/>
          </p:cNvSpPr>
          <p:nvPr/>
        </p:nvSpPr>
        <p:spPr bwMode="auto">
          <a:xfrm>
            <a:off x="7919536" y="3422905"/>
            <a:ext cx="383067" cy="576262"/>
          </a:xfrm>
          <a:prstGeom prst="leftArrow">
            <a:avLst>
              <a:gd name="adj1" fmla="val 47917"/>
              <a:gd name="adj2" fmla="val 10000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36" name="AutoShape 17"/>
          <p:cNvSpPr>
            <a:spLocks noChangeArrowheads="1"/>
          </p:cNvSpPr>
          <p:nvPr/>
        </p:nvSpPr>
        <p:spPr bwMode="auto">
          <a:xfrm>
            <a:off x="8687787" y="3422905"/>
            <a:ext cx="383066" cy="576262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37" name="AutoShape 18"/>
          <p:cNvSpPr>
            <a:spLocks noChangeArrowheads="1"/>
          </p:cNvSpPr>
          <p:nvPr/>
        </p:nvSpPr>
        <p:spPr bwMode="auto">
          <a:xfrm>
            <a:off x="9168207" y="3711831"/>
            <a:ext cx="766134" cy="287337"/>
          </a:xfrm>
          <a:prstGeom prst="upArrow">
            <a:avLst>
              <a:gd name="adj1" fmla="val 37500"/>
              <a:gd name="adj2" fmla="val 10000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38" name="AutoShape 19"/>
          <p:cNvSpPr>
            <a:spLocks noChangeArrowheads="1"/>
          </p:cNvSpPr>
          <p:nvPr/>
        </p:nvSpPr>
        <p:spPr bwMode="auto">
          <a:xfrm>
            <a:off x="10031695" y="3711831"/>
            <a:ext cx="768251" cy="287337"/>
          </a:xfrm>
          <a:prstGeom prst="downArrow">
            <a:avLst>
              <a:gd name="adj1" fmla="val 42704"/>
              <a:gd name="adj2" fmla="val 100000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39" name="AutoShape 20"/>
          <p:cNvSpPr>
            <a:spLocks noChangeArrowheads="1"/>
          </p:cNvSpPr>
          <p:nvPr/>
        </p:nvSpPr>
        <p:spPr bwMode="auto">
          <a:xfrm>
            <a:off x="6383036" y="3246189"/>
            <a:ext cx="575658" cy="287337"/>
          </a:xfrm>
          <a:prstGeom prst="leftArrow">
            <a:avLst>
              <a:gd name="adj1" fmla="val 53120"/>
              <a:gd name="adj2" fmla="val 51164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40" name="AutoShape 21"/>
          <p:cNvSpPr>
            <a:spLocks noChangeArrowheads="1"/>
          </p:cNvSpPr>
          <p:nvPr/>
        </p:nvSpPr>
        <p:spPr bwMode="auto">
          <a:xfrm>
            <a:off x="7151215" y="3246189"/>
            <a:ext cx="575658" cy="288925"/>
          </a:xfrm>
          <a:prstGeom prst="rightArrow">
            <a:avLst>
              <a:gd name="adj1" fmla="val 50000"/>
              <a:gd name="adj2" fmla="val 49402"/>
            </a:avLst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41" name="Line 22"/>
          <p:cNvSpPr>
            <a:spLocks noChangeShapeType="1"/>
          </p:cNvSpPr>
          <p:nvPr/>
        </p:nvSpPr>
        <p:spPr bwMode="auto">
          <a:xfrm>
            <a:off x="6526750" y="2846642"/>
            <a:ext cx="431944" cy="0"/>
          </a:xfrm>
          <a:prstGeom prst="line">
            <a:avLst/>
          </a:prstGeom>
          <a:noFill/>
          <a:ln w="38100">
            <a:solidFill>
              <a:schemeClr val="tx2"/>
            </a:solidFill>
            <a:prstDash val="sysDot"/>
            <a:round/>
            <a:headEnd type="triangle" w="med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2" name="Line 23"/>
          <p:cNvSpPr>
            <a:spLocks noChangeShapeType="1"/>
          </p:cNvSpPr>
          <p:nvPr/>
        </p:nvSpPr>
        <p:spPr bwMode="auto">
          <a:xfrm flipV="1">
            <a:off x="6526750" y="3068950"/>
            <a:ext cx="431944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 type="triangle" w="med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3" name="Line 24"/>
          <p:cNvSpPr>
            <a:spLocks noChangeShapeType="1"/>
          </p:cNvSpPr>
          <p:nvPr/>
        </p:nvSpPr>
        <p:spPr bwMode="auto">
          <a:xfrm flipH="1">
            <a:off x="7151214" y="2846642"/>
            <a:ext cx="431944" cy="0"/>
          </a:xfrm>
          <a:prstGeom prst="line">
            <a:avLst/>
          </a:prstGeom>
          <a:noFill/>
          <a:ln w="38100">
            <a:solidFill>
              <a:schemeClr val="tx2"/>
            </a:solidFill>
            <a:prstDash val="sysDot"/>
            <a:round/>
            <a:headEnd type="triangle" w="med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4" name="Line 25"/>
          <p:cNvSpPr>
            <a:spLocks noChangeShapeType="1"/>
          </p:cNvSpPr>
          <p:nvPr/>
        </p:nvSpPr>
        <p:spPr bwMode="auto">
          <a:xfrm flipH="1">
            <a:off x="7151214" y="3068950"/>
            <a:ext cx="431944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 type="triangle" w="med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5" name="Line 26"/>
          <p:cNvSpPr>
            <a:spLocks noChangeShapeType="1"/>
          </p:cNvSpPr>
          <p:nvPr/>
        </p:nvSpPr>
        <p:spPr bwMode="auto">
          <a:xfrm>
            <a:off x="6575628" y="3717040"/>
            <a:ext cx="958725" cy="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none" w="med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6" name="Rectangle 28"/>
          <p:cNvSpPr>
            <a:spLocks noChangeArrowheads="1"/>
          </p:cNvSpPr>
          <p:nvPr/>
        </p:nvSpPr>
        <p:spPr bwMode="auto">
          <a:xfrm>
            <a:off x="7919536" y="2703768"/>
            <a:ext cx="3648658" cy="639763"/>
          </a:xfrm>
          <a:prstGeom prst="rect">
            <a:avLst/>
          </a:prstGeom>
          <a:noFill/>
          <a:ln w="9525" algn="ctr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2000" tIns="54000" rIns="72000" bIns="72000">
            <a:spAutoFit/>
          </a:bodyPr>
          <a:lstStyle/>
          <a:p>
            <a:pPr marL="215900" indent="-215900" defTabSz="719138">
              <a:spcAft>
                <a:spcPts val="563"/>
              </a:spcAft>
              <a:buClr>
                <a:schemeClr val="tx2"/>
              </a:buClr>
            </a:pPr>
            <a:r>
              <a:rPr lang="de-DE" sz="1400"/>
              <a:t>Pfeile und Verbindungen</a:t>
            </a:r>
          </a:p>
          <a:p>
            <a:pPr marL="215900" indent="-215900" defTabSz="719138">
              <a:spcAft>
                <a:spcPts val="563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de-DE" sz="1400"/>
              <a:t>Fraunhofer-Grün</a:t>
            </a:r>
          </a:p>
        </p:txBody>
      </p:sp>
      <p:sp>
        <p:nvSpPr>
          <p:cNvPr id="47" name="Line 6"/>
          <p:cNvSpPr>
            <a:spLocks noChangeShapeType="1"/>
          </p:cNvSpPr>
          <p:nvPr/>
        </p:nvSpPr>
        <p:spPr bwMode="auto">
          <a:xfrm>
            <a:off x="7151287" y="4288092"/>
            <a:ext cx="57565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8" name="Line 7"/>
          <p:cNvSpPr>
            <a:spLocks noChangeShapeType="1"/>
          </p:cNvSpPr>
          <p:nvPr/>
        </p:nvSpPr>
        <p:spPr bwMode="auto">
          <a:xfrm>
            <a:off x="6383036" y="4288092"/>
            <a:ext cx="575658" cy="0"/>
          </a:xfrm>
          <a:prstGeom prst="line">
            <a:avLst/>
          </a:prstGeom>
          <a:noFill/>
          <a:ln w="9525">
            <a:solidFill>
              <a:schemeClr val="tx2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9" name="Line 8"/>
          <p:cNvSpPr>
            <a:spLocks noChangeShapeType="1"/>
          </p:cNvSpPr>
          <p:nvPr/>
        </p:nvSpPr>
        <p:spPr bwMode="auto">
          <a:xfrm>
            <a:off x="6383036" y="4451372"/>
            <a:ext cx="575658" cy="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0" name="Line 9"/>
          <p:cNvSpPr>
            <a:spLocks noChangeShapeType="1"/>
          </p:cNvSpPr>
          <p:nvPr/>
        </p:nvSpPr>
        <p:spPr bwMode="auto">
          <a:xfrm>
            <a:off x="7151287" y="4451372"/>
            <a:ext cx="57565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1" name="Line 10"/>
          <p:cNvSpPr>
            <a:spLocks noChangeShapeType="1"/>
          </p:cNvSpPr>
          <p:nvPr/>
        </p:nvSpPr>
        <p:spPr bwMode="auto">
          <a:xfrm>
            <a:off x="6383036" y="4614652"/>
            <a:ext cx="575658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2" name="Line 11"/>
          <p:cNvSpPr>
            <a:spLocks noChangeShapeType="1"/>
          </p:cNvSpPr>
          <p:nvPr/>
        </p:nvSpPr>
        <p:spPr bwMode="auto">
          <a:xfrm>
            <a:off x="6383036" y="4777932"/>
            <a:ext cx="575658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3" name="Line 12"/>
          <p:cNvSpPr>
            <a:spLocks noChangeShapeType="1"/>
          </p:cNvSpPr>
          <p:nvPr/>
        </p:nvSpPr>
        <p:spPr bwMode="auto">
          <a:xfrm>
            <a:off x="6383036" y="4941210"/>
            <a:ext cx="575658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5" name="Rectangle 14"/>
          <p:cNvSpPr>
            <a:spLocks noChangeArrowheads="1"/>
          </p:cNvSpPr>
          <p:nvPr/>
        </p:nvSpPr>
        <p:spPr bwMode="auto">
          <a:xfrm>
            <a:off x="627237" y="4149100"/>
            <a:ext cx="575658" cy="4318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56" name="Rectangle 15"/>
          <p:cNvSpPr>
            <a:spLocks noChangeArrowheads="1"/>
          </p:cNvSpPr>
          <p:nvPr/>
        </p:nvSpPr>
        <p:spPr bwMode="auto">
          <a:xfrm>
            <a:off x="1390470" y="4149101"/>
            <a:ext cx="1441262" cy="108108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57" name="Rectangle 27"/>
          <p:cNvSpPr>
            <a:spLocks noChangeArrowheads="1"/>
          </p:cNvSpPr>
          <p:nvPr/>
        </p:nvSpPr>
        <p:spPr bwMode="auto">
          <a:xfrm>
            <a:off x="7919536" y="4143630"/>
            <a:ext cx="3648658" cy="1847992"/>
          </a:xfrm>
          <a:prstGeom prst="rect">
            <a:avLst/>
          </a:prstGeom>
          <a:noFill/>
          <a:ln w="9525" algn="ctr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2000" tIns="54000" rIns="72000" bIns="54000">
            <a:spAutoFit/>
          </a:bodyPr>
          <a:lstStyle/>
          <a:p>
            <a:pPr marL="215900" indent="-215900" defTabSz="719138">
              <a:spcAft>
                <a:spcPts val="563"/>
              </a:spcAft>
              <a:buClr>
                <a:schemeClr val="tx2"/>
              </a:buClr>
            </a:pPr>
            <a:r>
              <a:rPr lang="de-DE" sz="1400" dirty="0"/>
              <a:t>Linien </a:t>
            </a:r>
          </a:p>
          <a:p>
            <a:pPr marL="215900" indent="-215900" defTabSz="719138">
              <a:spcAft>
                <a:spcPts val="563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de-DE" sz="1400" dirty="0"/>
              <a:t>Fraunhofer-Grün, bis </a:t>
            </a:r>
            <a:br>
              <a:rPr lang="de-DE" sz="1400" dirty="0"/>
            </a:br>
            <a:r>
              <a:rPr lang="de-DE" sz="1400" dirty="0"/>
              <a:t>0.75 </a:t>
            </a:r>
            <a:r>
              <a:rPr lang="de-DE" sz="1400" dirty="0" err="1"/>
              <a:t>pt</a:t>
            </a:r>
            <a:r>
              <a:rPr lang="de-DE" sz="1400" dirty="0"/>
              <a:t> auch Schwarz</a:t>
            </a:r>
          </a:p>
          <a:p>
            <a:pPr marL="215900" indent="-215900" defTabSz="719138">
              <a:spcAft>
                <a:spcPts val="563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de-DE" sz="1400" dirty="0"/>
              <a:t>Linienstärke gestrichelt: </a:t>
            </a:r>
            <a:br>
              <a:rPr lang="de-DE" sz="1400" dirty="0"/>
            </a:br>
            <a:r>
              <a:rPr lang="de-DE" sz="1400" dirty="0"/>
              <a:t>0.75 </a:t>
            </a:r>
            <a:r>
              <a:rPr lang="de-DE" sz="1400" dirty="0" err="1"/>
              <a:t>pt</a:t>
            </a:r>
            <a:endParaRPr lang="de-DE" sz="1400" dirty="0"/>
          </a:p>
          <a:p>
            <a:pPr marL="215900" indent="-215900" defTabSz="719138">
              <a:spcAft>
                <a:spcPts val="563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de-DE" sz="1400" dirty="0"/>
              <a:t>Linienstärke durchgezogen: 0.75, 1.5, 3 und 4.5 </a:t>
            </a:r>
            <a:r>
              <a:rPr lang="de-DE" sz="1400" dirty="0" err="1"/>
              <a:t>pt</a:t>
            </a:r>
            <a:endParaRPr lang="de-DE" sz="1400" dirty="0"/>
          </a:p>
        </p:txBody>
      </p:sp>
      <p:sp>
        <p:nvSpPr>
          <p:cNvPr id="58" name="Rectangle 29"/>
          <p:cNvSpPr>
            <a:spLocks noChangeArrowheads="1"/>
          </p:cNvSpPr>
          <p:nvPr/>
        </p:nvSpPr>
        <p:spPr bwMode="auto">
          <a:xfrm>
            <a:off x="3023180" y="4138869"/>
            <a:ext cx="3072027" cy="1632549"/>
          </a:xfrm>
          <a:prstGeom prst="rect">
            <a:avLst/>
          </a:prstGeom>
          <a:noFill/>
          <a:ln w="9525" algn="ctr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72000" tIns="54000" rIns="72000" bIns="54000">
            <a:spAutoFit/>
          </a:bodyPr>
          <a:lstStyle/>
          <a:p>
            <a:pPr marL="215900" indent="-215900">
              <a:spcAft>
                <a:spcPts val="563"/>
              </a:spcAft>
              <a:buClr>
                <a:schemeClr val="tx2"/>
              </a:buClr>
            </a:pPr>
            <a:r>
              <a:rPr lang="de-DE" sz="1400" dirty="0"/>
              <a:t>Kasten mit Outline</a:t>
            </a:r>
          </a:p>
          <a:p>
            <a:pPr marL="215900" indent="-215900">
              <a:spcAft>
                <a:spcPts val="563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de-DE" sz="1400" dirty="0"/>
              <a:t>Fraunhofer-Grün</a:t>
            </a:r>
          </a:p>
          <a:p>
            <a:pPr marL="215900" indent="-215900">
              <a:spcAft>
                <a:spcPts val="563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de-DE" sz="1400" dirty="0"/>
              <a:t>Linienstärke je nach Größe 0.75, 1.5, 3 </a:t>
            </a:r>
            <a:r>
              <a:rPr lang="de-DE" sz="1400" dirty="0" err="1"/>
              <a:t>pt</a:t>
            </a:r>
            <a:endParaRPr lang="de-DE" sz="1400" dirty="0"/>
          </a:p>
          <a:p>
            <a:pPr marL="215900" indent="-215900">
              <a:spcAft>
                <a:spcPts val="563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de-DE" sz="1400" dirty="0"/>
              <a:t>Je größer der Kasten, desto stärker die Linie</a:t>
            </a:r>
          </a:p>
        </p:txBody>
      </p:sp>
      <p:sp>
        <p:nvSpPr>
          <p:cNvPr id="29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  <p:sp>
        <p:nvSpPr>
          <p:cNvPr id="59" name="Line 23"/>
          <p:cNvSpPr>
            <a:spLocks noChangeShapeType="1"/>
          </p:cNvSpPr>
          <p:nvPr/>
        </p:nvSpPr>
        <p:spPr bwMode="auto">
          <a:xfrm flipV="1">
            <a:off x="6526750" y="3933070"/>
            <a:ext cx="431944" cy="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60" name="Line 25"/>
          <p:cNvSpPr>
            <a:spLocks noChangeShapeType="1"/>
          </p:cNvSpPr>
          <p:nvPr/>
        </p:nvSpPr>
        <p:spPr bwMode="auto">
          <a:xfrm flipH="1">
            <a:off x="7151214" y="3933070"/>
            <a:ext cx="431944" cy="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Schrift</a:t>
            </a:r>
            <a:br>
              <a:rPr lang="de-DE" dirty="0"/>
            </a:br>
            <a:r>
              <a:rPr lang="de-DE" dirty="0"/>
              <a:t>Schriftschnitt, Größe, Anwendung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Die Vorlage verwendet die Schrift </a:t>
            </a:r>
            <a:r>
              <a:rPr lang="de-DE" dirty="0">
                <a:latin typeface="Frutiger LT Com 55 Roman" pitchFamily="34" charset="0"/>
              </a:rPr>
              <a:t>»</a:t>
            </a:r>
            <a:r>
              <a:rPr lang="de-DE" dirty="0" err="1">
                <a:latin typeface="Frutiger LT Com 55 Roman" pitchFamily="34" charset="0"/>
              </a:rPr>
              <a:t>Frutiger</a:t>
            </a:r>
            <a:r>
              <a:rPr lang="de-DE" dirty="0">
                <a:latin typeface="Frutiger LT Com 55 Roman" pitchFamily="34" charset="0"/>
              </a:rPr>
              <a:t> LT </a:t>
            </a:r>
            <a:r>
              <a:rPr lang="de-DE" dirty="0" err="1">
                <a:latin typeface="Frutiger LT Com 55 Roman" pitchFamily="34" charset="0"/>
              </a:rPr>
              <a:t>Com</a:t>
            </a:r>
            <a:r>
              <a:rPr lang="de-DE" dirty="0">
                <a:latin typeface="Frutiger LT Com 55 Roman" pitchFamily="34" charset="0"/>
              </a:rPr>
              <a:t> « </a:t>
            </a:r>
            <a:br>
              <a:rPr lang="de-DE" dirty="0">
                <a:latin typeface="Frutiger LT Com 55 Roman" pitchFamily="34" charset="0"/>
              </a:rPr>
            </a:br>
            <a:r>
              <a:rPr lang="de-DE" dirty="0">
                <a:latin typeface="Frutiger LT Com 55 Roman" pitchFamily="34" charset="0"/>
              </a:rPr>
              <a:t>in den </a:t>
            </a:r>
            <a:r>
              <a:rPr lang="de-DE" dirty="0" err="1">
                <a:latin typeface="Frutiger LT Com 55 Roman" pitchFamily="34" charset="0"/>
              </a:rPr>
              <a:t>Schriftschitten</a:t>
            </a:r>
            <a:r>
              <a:rPr lang="de-DE" dirty="0">
                <a:latin typeface="Frutiger LT Com 55 Roman" pitchFamily="34" charset="0"/>
              </a:rPr>
              <a:t> 55 und 65.</a:t>
            </a:r>
          </a:p>
          <a:p>
            <a:pPr marL="0" indent="0">
              <a:buNone/>
            </a:pPr>
            <a:br>
              <a:rPr lang="de-DE" dirty="0">
                <a:latin typeface="Frutiger LT Com 55 Roman" pitchFamily="34" charset="0"/>
              </a:rPr>
            </a:br>
            <a:r>
              <a:rPr lang="de-DE" dirty="0">
                <a:latin typeface="Frutiger LT Com 55 Roman" pitchFamily="34" charset="0"/>
              </a:rPr>
              <a:t>Die folgenden Varianten sind möglich:</a:t>
            </a:r>
          </a:p>
          <a:p>
            <a:pPr marL="4484688" indent="-361950" defTabSz="719138">
              <a:spcAft>
                <a:spcPts val="563"/>
              </a:spcAft>
            </a:pPr>
            <a:r>
              <a:rPr lang="de-DE" dirty="0"/>
              <a:t>Hauptüberschrift: </a:t>
            </a:r>
            <a:br>
              <a:rPr lang="de-DE" dirty="0"/>
            </a:br>
            <a:r>
              <a:rPr lang="de-DE" dirty="0"/>
              <a:t>32, 28 und 24 Punkt</a:t>
            </a:r>
          </a:p>
          <a:p>
            <a:pPr marL="4484688" indent="-361950" defTabSz="719138">
              <a:spcAft>
                <a:spcPts val="563"/>
              </a:spcAft>
            </a:pPr>
            <a:r>
              <a:rPr lang="de-DE" dirty="0"/>
              <a:t>Zwischenüberschriften: </a:t>
            </a:r>
            <a:br>
              <a:rPr lang="de-DE" dirty="0"/>
            </a:br>
            <a:r>
              <a:rPr lang="de-DE" dirty="0"/>
              <a:t>28 und 24 Punkt</a:t>
            </a:r>
          </a:p>
          <a:p>
            <a:pPr marL="4484688" indent="-361950" defTabSz="719138">
              <a:spcAft>
                <a:spcPts val="563"/>
              </a:spcAft>
            </a:pPr>
            <a:r>
              <a:rPr lang="de-DE" dirty="0"/>
              <a:t>Standardtext: </a:t>
            </a:r>
            <a:br>
              <a:rPr lang="de-DE" dirty="0"/>
            </a:br>
            <a:r>
              <a:rPr lang="de-DE" dirty="0"/>
              <a:t>18 Punkt</a:t>
            </a:r>
          </a:p>
          <a:p>
            <a:pPr marL="4484688" indent="-361950" defTabSz="719138">
              <a:spcAft>
                <a:spcPts val="563"/>
              </a:spcAft>
            </a:pPr>
            <a:r>
              <a:rPr lang="de-DE" dirty="0"/>
              <a:t>Graphiken und Bilder: </a:t>
            </a:r>
            <a:br>
              <a:rPr lang="de-DE" dirty="0"/>
            </a:br>
            <a:r>
              <a:rPr lang="de-DE" dirty="0"/>
              <a:t>18 und 14 Punkt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28</a:t>
            </a:fld>
            <a:endParaRPr lang="de-DE" dirty="0"/>
          </a:p>
        </p:txBody>
      </p:sp>
      <p:sp>
        <p:nvSpPr>
          <p:cNvPr id="29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  <p:sp>
        <p:nvSpPr>
          <p:cNvPr id="54" name="Rectangle 27"/>
          <p:cNvSpPr>
            <a:spLocks noChangeArrowheads="1"/>
          </p:cNvSpPr>
          <p:nvPr/>
        </p:nvSpPr>
        <p:spPr bwMode="auto">
          <a:xfrm>
            <a:off x="477838" y="3140960"/>
            <a:ext cx="3967605" cy="2880428"/>
          </a:xfrm>
          <a:prstGeom prst="rect">
            <a:avLst/>
          </a:prstGeom>
          <a:noFill/>
          <a:ln w="9525" algn="ctr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72000" tIns="54000" rIns="72000" bIns="54000" anchor="ctr">
            <a:noAutofit/>
          </a:bodyPr>
          <a:lstStyle/>
          <a:p>
            <a:pPr marL="0" indent="0">
              <a:buNone/>
            </a:pPr>
            <a:r>
              <a:rPr lang="de-DE" sz="3200" b="1" dirty="0"/>
              <a:t>Hauptüberschrift</a:t>
            </a:r>
          </a:p>
          <a:p>
            <a:pPr marL="0" indent="0">
              <a:buNone/>
            </a:pPr>
            <a:r>
              <a:rPr lang="de-DE" sz="2800" dirty="0"/>
              <a:t>Zwischenüberschrift</a:t>
            </a:r>
          </a:p>
          <a:p>
            <a:pPr marL="0" indent="0">
              <a:buNone/>
            </a:pPr>
            <a:r>
              <a:rPr lang="de-DE" dirty="0"/>
              <a:t>Standardtext</a:t>
            </a:r>
          </a:p>
          <a:p>
            <a:pPr marL="0" indent="0">
              <a:buNone/>
            </a:pPr>
            <a:r>
              <a:rPr lang="de-DE" sz="1400" dirty="0"/>
              <a:t>Graphiken und Bilder</a:t>
            </a:r>
          </a:p>
        </p:txBody>
      </p:sp>
    </p:spTree>
    <p:extLst>
      <p:ext uri="{BB962C8B-B14F-4D97-AF65-F5344CB8AC3E}">
        <p14:creationId xmlns:p14="http://schemas.microsoft.com/office/powerpoint/2010/main" val="40715883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Diagramme/Tabellen</a:t>
            </a:r>
            <a:br>
              <a:rPr lang="de-DE"/>
            </a:br>
            <a:r>
              <a:rPr lang="de-DE"/>
              <a:t>Hinweise zur Gestaltung/zum Umgang</a:t>
            </a:r>
            <a:endParaRPr lang="de-DE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Beispiele für Balken-, Linien- und Tortendiagramme. </a:t>
            </a:r>
            <a:br>
              <a:rPr lang="de-DE" dirty="0"/>
            </a:br>
            <a:r>
              <a:rPr lang="de-DE" dirty="0"/>
              <a:t>Diese sind bearbeitbar und per Rechtsklick kopier- und </a:t>
            </a:r>
            <a:r>
              <a:rPr lang="de-DE" dirty="0" err="1"/>
              <a:t>einfügbar</a:t>
            </a:r>
            <a:r>
              <a:rPr lang="de-DE" dirty="0"/>
              <a:t>.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Hintergrundfläche/Linien:</a:t>
            </a:r>
          </a:p>
          <a:p>
            <a:r>
              <a:rPr lang="de-DE" dirty="0"/>
              <a:t>Tabellen, Graphiken und Diagramme werden mit einer hell gerasterten Farbfläche unterlegt. Erlaubt sind Hellgelb, Hellblau und Hellgrau; siehe unter Farben</a:t>
            </a:r>
          </a:p>
          <a:p>
            <a:r>
              <a:rPr lang="de-DE" dirty="0"/>
              <a:t>Gitternetzlinien sind schwarz, gestrichelt und 0,75 </a:t>
            </a:r>
            <a:r>
              <a:rPr lang="de-DE" dirty="0" err="1"/>
              <a:t>pt</a:t>
            </a:r>
            <a:r>
              <a:rPr lang="de-DE" dirty="0"/>
              <a:t> stark. Es gibt entweder ein waagerechtes oder ein senkrechtes Gitternetz (je nach Diagramm) 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29</a:t>
            </a:fld>
            <a:endParaRPr lang="de-DE" dirty="0"/>
          </a:p>
        </p:txBody>
      </p:sp>
      <p:sp>
        <p:nvSpPr>
          <p:cNvPr id="5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8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734DE0-DCF9-4047-9B3D-DD50B547C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4FD2BB-AB27-4402-9DEB-E91ED95DE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81" y="1412676"/>
            <a:ext cx="11233149" cy="4608612"/>
          </a:xfrm>
        </p:spPr>
        <p:txBody>
          <a:bodyPr/>
          <a:lstStyle/>
          <a:p>
            <a:r>
              <a:rPr lang="de-DE" dirty="0"/>
              <a:t>Industrielle Systeme sind immer mehr vernetzt</a:t>
            </a:r>
          </a:p>
          <a:p>
            <a:r>
              <a:rPr lang="de-DE" dirty="0"/>
              <a:t>Sie sind anfälliger für Angriffe von externen Quellen</a:t>
            </a:r>
          </a:p>
          <a:p>
            <a:r>
              <a:rPr lang="de-DE" dirty="0"/>
              <a:t>Interne Angriffe sind auch möglich</a:t>
            </a:r>
          </a:p>
          <a:p>
            <a:r>
              <a:rPr lang="de-DE" dirty="0"/>
              <a:t>Beispiel:</a:t>
            </a:r>
          </a:p>
          <a:p>
            <a:pPr lvl="1"/>
            <a:r>
              <a:rPr lang="de-DE" dirty="0"/>
              <a:t>Stuxnet Angriff auf eine Urananreicherungsanlage im Iran in 2010. Der Angreifer hat Kontrolle des </a:t>
            </a:r>
            <a:r>
              <a:rPr lang="de-DE" dirty="0" err="1"/>
              <a:t>Program</a:t>
            </a:r>
            <a:r>
              <a:rPr lang="de-DE" dirty="0"/>
              <a:t> </a:t>
            </a:r>
            <a:r>
              <a:rPr lang="de-DE" dirty="0" err="1"/>
              <a:t>Logic</a:t>
            </a:r>
            <a:r>
              <a:rPr lang="de-DE" dirty="0"/>
              <a:t> Controllers (PLC) übernommen und könnte verschiedenen Maschinen kontrollieren. </a:t>
            </a:r>
          </a:p>
          <a:p>
            <a:pPr lvl="1"/>
            <a:r>
              <a:rPr lang="de-DE" dirty="0"/>
              <a:t>Irongate Angriff, wie Stuxnet, verändert den Code des Prozess.</a:t>
            </a:r>
          </a:p>
          <a:p>
            <a:pPr lvl="1"/>
            <a:r>
              <a:rPr lang="de-DE" dirty="0"/>
              <a:t>Vor 2 Wochen, Angriff auf Abwasserentgiftungsanlagen die Kontrolle von Computer übernommen hat.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EDD0C4-DC18-44F0-B522-0A9A27AE5A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0BA386E-47E4-480C-AEF6-043EEAE62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09240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Diagramme/Tabellen</a:t>
            </a:r>
            <a:br>
              <a:rPr lang="de-DE"/>
            </a:br>
            <a:r>
              <a:rPr lang="de-DE"/>
              <a:t>Hinweise zur Gestaltung/zum Umgang</a:t>
            </a:r>
            <a:endParaRPr lang="de-DE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Diagrammfarben:</a:t>
            </a:r>
          </a:p>
          <a:p>
            <a:r>
              <a:rPr lang="de-DE" dirty="0"/>
              <a:t>Möglichst nur eine der definierten Graphikfarben aus der Farbpalette verwenden; zur Differenzierung Abstufungen aus dieser gewählten Farbe nutzen</a:t>
            </a:r>
          </a:p>
          <a:p>
            <a:pPr marL="0" indent="0">
              <a:buNone/>
            </a:pPr>
            <a:r>
              <a:rPr lang="de-DE" dirty="0"/>
              <a:t>Generelle Verwendung:</a:t>
            </a:r>
          </a:p>
          <a:p>
            <a:r>
              <a:rPr lang="de-DE" dirty="0"/>
              <a:t>Möglichst Balken- und Liniendiagramme verwenden; </a:t>
            </a:r>
            <a:br>
              <a:rPr lang="de-DE" dirty="0"/>
            </a:br>
            <a:r>
              <a:rPr lang="de-DE" dirty="0"/>
              <a:t>Tortendiagramme sind möglich, sollten aber die Ausnahme bleiben</a:t>
            </a:r>
          </a:p>
          <a:p>
            <a:r>
              <a:rPr lang="de-DE" dirty="0"/>
              <a:t>Die Diagramme wurden so gestaltet, dass diese einfach mit Excel erstellt werden können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30</a:t>
            </a:fld>
            <a:endParaRPr lang="de-DE" dirty="0"/>
          </a:p>
        </p:txBody>
      </p:sp>
      <p:sp>
        <p:nvSpPr>
          <p:cNvPr id="5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518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Diagramme/Tabellen</a:t>
            </a:r>
            <a:br>
              <a:rPr lang="de-DE"/>
            </a:br>
            <a:r>
              <a:rPr lang="de-DE"/>
              <a:t>Balkendiagramm</a:t>
            </a:r>
            <a:endParaRPr lang="de-DE" dirty="0"/>
          </a:p>
        </p:txBody>
      </p:sp>
      <p:sp>
        <p:nvSpPr>
          <p:cNvPr id="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400" dirty="0"/>
              <a:t>Diese Diagramme/Tabellen sind bearbeitbar und per Rechtsklick kopier- und </a:t>
            </a:r>
            <a:br>
              <a:rPr lang="de-DE" sz="1400" dirty="0"/>
            </a:br>
            <a:r>
              <a:rPr lang="de-DE" sz="1400" dirty="0" err="1"/>
              <a:t>einfügbar</a:t>
            </a:r>
            <a:r>
              <a:rPr lang="de-DE" sz="1400" dirty="0"/>
              <a:t>. Wenn sich dabei Farben/Formatierung ändern sollten, einfach </a:t>
            </a:r>
            <a:br>
              <a:rPr lang="de-DE" sz="1400" dirty="0"/>
            </a:br>
            <a:r>
              <a:rPr lang="de-DE" sz="1400" dirty="0"/>
              <a:t>auf das kleine »(Strg)«-Feld klicken und unter »</a:t>
            </a:r>
            <a:r>
              <a:rPr lang="de-DE" sz="1400" dirty="0" err="1"/>
              <a:t>Einfügeoptionen</a:t>
            </a:r>
            <a:r>
              <a:rPr lang="de-DE" sz="1400" dirty="0"/>
              <a:t> &gt; </a:t>
            </a:r>
            <a:br>
              <a:rPr lang="de-DE" sz="1400" dirty="0"/>
            </a:br>
            <a:r>
              <a:rPr lang="de-DE" sz="1400" dirty="0"/>
              <a:t>Ursprüngliche Formatierung beibehalten« wählen.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31</a:t>
            </a:fld>
            <a:endParaRPr lang="de-DE" dirty="0"/>
          </a:p>
        </p:txBody>
      </p:sp>
      <p:graphicFrame>
        <p:nvGraphicFramePr>
          <p:cNvPr id="70" name="Diagramm 69"/>
          <p:cNvGraphicFramePr/>
          <p:nvPr>
            <p:extLst>
              <p:ext uri="{D42A27DB-BD31-4B8C-83A1-F6EECF244321}">
                <p14:modId xmlns:p14="http://schemas.microsoft.com/office/powerpoint/2010/main" val="1461863612"/>
              </p:ext>
            </p:extLst>
          </p:nvPr>
        </p:nvGraphicFramePr>
        <p:xfrm>
          <a:off x="477838" y="2700000"/>
          <a:ext cx="5419536" cy="3316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Diagramm 6"/>
          <p:cNvGraphicFramePr/>
          <p:nvPr>
            <p:extLst>
              <p:ext uri="{D42A27DB-BD31-4B8C-83A1-F6EECF244321}">
                <p14:modId xmlns:p14="http://schemas.microsoft.com/office/powerpoint/2010/main" val="971230164"/>
              </p:ext>
            </p:extLst>
          </p:nvPr>
        </p:nvGraphicFramePr>
        <p:xfrm>
          <a:off x="6094412" y="2700000"/>
          <a:ext cx="5616576" cy="3316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346" y="1816809"/>
            <a:ext cx="3888769" cy="7480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Gerade Verbindung 2"/>
          <p:cNvCxnSpPr/>
          <p:nvPr/>
        </p:nvCxnSpPr>
        <p:spPr bwMode="auto">
          <a:xfrm>
            <a:off x="8591228" y="2492870"/>
            <a:ext cx="0" cy="72010"/>
          </a:xfrm>
          <a:prstGeom prst="line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913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Diagramme/Tabellen</a:t>
            </a:r>
            <a:br>
              <a:rPr lang="de-DE"/>
            </a:br>
            <a:r>
              <a:rPr lang="de-DE"/>
              <a:t>Liniendiagramm, Tortendiagramm</a:t>
            </a:r>
            <a:endParaRPr lang="de-DE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400" dirty="0"/>
              <a:t>Diese Diagramme/Tabellen sind bearbeitbar und per Rechtsklick kopier- und </a:t>
            </a:r>
            <a:br>
              <a:rPr lang="de-DE" sz="1400" dirty="0"/>
            </a:br>
            <a:r>
              <a:rPr lang="de-DE" sz="1400" dirty="0" err="1"/>
              <a:t>einfügbar</a:t>
            </a:r>
            <a:r>
              <a:rPr lang="de-DE" sz="1400" dirty="0"/>
              <a:t>. Wenn sich dabei Farben/Formatierung ändern sollten, einfach </a:t>
            </a:r>
            <a:br>
              <a:rPr lang="de-DE" sz="1400" dirty="0"/>
            </a:br>
            <a:r>
              <a:rPr lang="de-DE" sz="1400" dirty="0"/>
              <a:t>auf das kleine »(Strg)«-Feld klicken und unter »</a:t>
            </a:r>
            <a:r>
              <a:rPr lang="de-DE" sz="1400" dirty="0" err="1"/>
              <a:t>Einfügeoptionen</a:t>
            </a:r>
            <a:r>
              <a:rPr lang="de-DE" sz="1400" dirty="0"/>
              <a:t> &gt; </a:t>
            </a:r>
            <a:br>
              <a:rPr lang="de-DE" sz="1400" dirty="0"/>
            </a:br>
            <a:r>
              <a:rPr lang="de-DE" sz="1400" dirty="0"/>
              <a:t>Ursprüngliche Formatierung beibehalten« wählen.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32</a:t>
            </a:fld>
            <a:endParaRPr lang="de-DE" dirty="0"/>
          </a:p>
        </p:txBody>
      </p:sp>
      <p:graphicFrame>
        <p:nvGraphicFramePr>
          <p:cNvPr id="70" name="Diagramm 69"/>
          <p:cNvGraphicFramePr/>
          <p:nvPr>
            <p:extLst>
              <p:ext uri="{D42A27DB-BD31-4B8C-83A1-F6EECF244321}">
                <p14:modId xmlns:p14="http://schemas.microsoft.com/office/powerpoint/2010/main" val="2755883370"/>
              </p:ext>
            </p:extLst>
          </p:nvPr>
        </p:nvGraphicFramePr>
        <p:xfrm>
          <a:off x="477838" y="2700000"/>
          <a:ext cx="5419536" cy="3316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Diagramm 6"/>
          <p:cNvGraphicFramePr/>
          <p:nvPr>
            <p:extLst>
              <p:ext uri="{D42A27DB-BD31-4B8C-83A1-F6EECF244321}">
                <p14:modId xmlns:p14="http://schemas.microsoft.com/office/powerpoint/2010/main" val="1641094186"/>
              </p:ext>
            </p:extLst>
          </p:nvPr>
        </p:nvGraphicFramePr>
        <p:xfrm>
          <a:off x="6094412" y="2700000"/>
          <a:ext cx="5616576" cy="3316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0" name="Gerade Verbindung 9"/>
          <p:cNvCxnSpPr/>
          <p:nvPr/>
        </p:nvCxnSpPr>
        <p:spPr bwMode="auto">
          <a:xfrm>
            <a:off x="8591228" y="2492870"/>
            <a:ext cx="0" cy="72010"/>
          </a:xfrm>
          <a:prstGeom prst="line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112" y="1816808"/>
            <a:ext cx="3888767" cy="7480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200357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Diagramme/Tabellen</a:t>
            </a:r>
            <a:br>
              <a:rPr lang="de-DE"/>
            </a:br>
            <a:r>
              <a:rPr lang="de-DE"/>
              <a:t>Tabellen</a:t>
            </a:r>
            <a:endParaRPr lang="de-DE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400" dirty="0"/>
              <a:t>Diese Tabelle ist bearbeitbar und per Rechtsklick kopier- und </a:t>
            </a:r>
            <a:r>
              <a:rPr lang="de-DE" sz="1400" dirty="0" err="1"/>
              <a:t>einfügbar</a:t>
            </a:r>
            <a:r>
              <a:rPr lang="de-DE" sz="1400" dirty="0"/>
              <a:t>. </a:t>
            </a:r>
            <a:br>
              <a:rPr lang="de-DE" sz="1400" dirty="0"/>
            </a:br>
            <a:r>
              <a:rPr lang="de-DE" sz="1400" dirty="0"/>
              <a:t>Wenn sich dabei Farben/Formatierung ändern sollten, einfach </a:t>
            </a:r>
            <a:br>
              <a:rPr lang="de-DE" sz="1400" dirty="0"/>
            </a:br>
            <a:r>
              <a:rPr lang="de-DE" sz="1400" dirty="0"/>
              <a:t>auf das kleine »(Strg)«-Feld klicken und unter »</a:t>
            </a:r>
            <a:r>
              <a:rPr lang="de-DE" sz="1400" dirty="0" err="1"/>
              <a:t>Einfügeoptionen</a:t>
            </a:r>
            <a:r>
              <a:rPr lang="de-DE" sz="1400" dirty="0"/>
              <a:t> &gt; </a:t>
            </a:r>
            <a:br>
              <a:rPr lang="de-DE" sz="1400" dirty="0"/>
            </a:br>
            <a:r>
              <a:rPr lang="de-DE" sz="1400" dirty="0"/>
              <a:t>Ursprüngliche Formatierung beibehalten« wählen.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33</a:t>
            </a:fld>
            <a:endParaRPr lang="de-DE" dirty="0"/>
          </a:p>
        </p:txBody>
      </p:sp>
      <p:cxnSp>
        <p:nvCxnSpPr>
          <p:cNvPr id="10" name="Gerade Verbindung 9"/>
          <p:cNvCxnSpPr/>
          <p:nvPr/>
        </p:nvCxnSpPr>
        <p:spPr bwMode="auto">
          <a:xfrm>
            <a:off x="8591228" y="2500427"/>
            <a:ext cx="0" cy="72010"/>
          </a:xfrm>
          <a:prstGeom prst="line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11" name="Tabel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519050"/>
              </p:ext>
            </p:extLst>
          </p:nvPr>
        </p:nvGraphicFramePr>
        <p:xfrm>
          <a:off x="477838" y="2701436"/>
          <a:ext cx="8341322" cy="33143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4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8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90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20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29145"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121904" marT="108000" marB="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>
                          <a:solidFill>
                            <a:sysClr val="windowText" lastClr="000000"/>
                          </a:solidFill>
                          <a:latin typeface="+mj-lt"/>
                        </a:rPr>
                        <a:t>Tabelle</a:t>
                      </a:r>
                    </a:p>
                  </a:txBody>
                  <a:tcPr marL="0" marR="121904" marT="108000" marB="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21904" marR="121904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21904" marR="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21904" marR="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950"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b="1" dirty="0" err="1">
                          <a:solidFill>
                            <a:sysClr val="windowText" lastClr="000000"/>
                          </a:solidFill>
                          <a:latin typeface="+mj-lt"/>
                        </a:rPr>
                        <a:t>Lorem</a:t>
                      </a:r>
                      <a:r>
                        <a:rPr lang="de-DE" sz="1400" b="1" baseline="0" dirty="0">
                          <a:solidFill>
                            <a:sysClr val="windowText" lastClr="000000"/>
                          </a:solidFill>
                          <a:latin typeface="+mj-lt"/>
                        </a:rPr>
                        <a:t> </a:t>
                      </a:r>
                      <a:r>
                        <a:rPr lang="de-DE" sz="1400" b="1" baseline="0" dirty="0" err="1">
                          <a:solidFill>
                            <a:sysClr val="windowText" lastClr="000000"/>
                          </a:solidFill>
                          <a:latin typeface="+mj-lt"/>
                        </a:rPr>
                        <a:t>ipsum</a:t>
                      </a:r>
                      <a:r>
                        <a:rPr lang="de-DE" sz="1400" b="1" baseline="0" dirty="0">
                          <a:solidFill>
                            <a:sysClr val="windowText" lastClr="000000"/>
                          </a:solidFill>
                          <a:latin typeface="+mj-lt"/>
                        </a:rPr>
                        <a:t> </a:t>
                      </a:r>
                      <a:r>
                        <a:rPr lang="de-DE" sz="1400" b="1" baseline="0" dirty="0" err="1">
                          <a:solidFill>
                            <a:sysClr val="windowText" lastClr="000000"/>
                          </a:solidFill>
                          <a:latin typeface="+mj-lt"/>
                        </a:rPr>
                        <a:t>dolor</a:t>
                      </a:r>
                      <a:endParaRPr lang="de-DE" sz="14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b="1" dirty="0" err="1">
                          <a:solidFill>
                            <a:sysClr val="windowText" lastClr="000000"/>
                          </a:solidFill>
                          <a:latin typeface="+mj-lt"/>
                        </a:rPr>
                        <a:t>Sit</a:t>
                      </a:r>
                      <a:r>
                        <a:rPr lang="de-DE" sz="1400" b="1" dirty="0">
                          <a:solidFill>
                            <a:sysClr val="windowText" lastClr="000000"/>
                          </a:solidFill>
                          <a:latin typeface="+mj-lt"/>
                        </a:rPr>
                        <a:t> </a:t>
                      </a:r>
                      <a:r>
                        <a:rPr lang="de-DE" sz="1400" b="1" dirty="0" err="1">
                          <a:solidFill>
                            <a:sysClr val="windowText" lastClr="000000"/>
                          </a:solidFill>
                          <a:latin typeface="+mj-lt"/>
                        </a:rPr>
                        <a:t>amet</a:t>
                      </a:r>
                      <a:endParaRPr lang="de-DE" sz="14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21904" marR="121904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b="1" dirty="0" err="1">
                          <a:solidFill>
                            <a:sysClr val="windowText" lastClr="000000"/>
                          </a:solidFill>
                          <a:latin typeface="+mj-lt"/>
                        </a:rPr>
                        <a:t>consetetur</a:t>
                      </a:r>
                      <a:endParaRPr lang="de-DE" sz="14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212"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At</a:t>
                      </a:r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vero</a:t>
                      </a:r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 et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justo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Magna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aliquyam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121904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123</a:t>
                      </a: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742"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Eos et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accusam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n-NO" sz="1400" dirty="0">
                          <a:solidFill>
                            <a:sysClr val="windowText" lastClr="000000"/>
                          </a:solidFill>
                        </a:rPr>
                        <a:t>No sea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121904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456</a:t>
                      </a: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213"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Duo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dolores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At</a:t>
                      </a:r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vero</a:t>
                      </a:r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 et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justo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121904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789</a:t>
                      </a: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950"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n-NO" sz="1400" dirty="0">
                          <a:solidFill>
                            <a:sysClr val="windowText" lastClr="000000"/>
                          </a:solidFill>
                        </a:rPr>
                        <a:t>Stet clita kasd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Labore et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dolore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121904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123</a:t>
                      </a: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917"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n-NO" sz="1400" dirty="0">
                          <a:solidFill>
                            <a:sysClr val="windowText" lastClr="000000"/>
                          </a:solidFill>
                        </a:rPr>
                        <a:t>Gubergren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Lorem</a:t>
                      </a:r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ipsum</a:t>
                      </a:r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dolor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121904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456</a:t>
                      </a: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742"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n-NO" sz="1400" dirty="0">
                          <a:solidFill>
                            <a:sysClr val="windowText" lastClr="000000"/>
                          </a:solidFill>
                        </a:rPr>
                        <a:t>No sea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Eos et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accusam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121904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123</a:t>
                      </a: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8950">
                <a:tc>
                  <a:txBody>
                    <a:bodyPr/>
                    <a:lstStyle/>
                    <a:p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Labore et </a:t>
                      </a:r>
                      <a:r>
                        <a:rPr lang="de-DE" sz="1400" dirty="0" err="1">
                          <a:solidFill>
                            <a:sysClr val="windowText" lastClr="000000"/>
                          </a:solidFill>
                        </a:rPr>
                        <a:t>dolore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0" marR="121904" marT="43200" marB="432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n-NO" sz="1400" dirty="0">
                          <a:solidFill>
                            <a:sysClr val="windowText" lastClr="000000"/>
                          </a:solidFill>
                        </a:rPr>
                        <a:t>Gubergren</a:t>
                      </a:r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121904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ysClr val="windowText" lastClr="000000"/>
                          </a:solidFill>
                        </a:rPr>
                        <a:t>456</a:t>
                      </a: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121904" marR="0" marT="43200" marB="432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5845">
                <a:tc>
                  <a:txBody>
                    <a:bodyPr/>
                    <a:lstStyle/>
                    <a:p>
                      <a:endParaRPr lang="de-DE" sz="14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121904" marB="1980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b="1" dirty="0">
                          <a:solidFill>
                            <a:sysClr val="windowText" lastClr="000000"/>
                          </a:solidFill>
                          <a:latin typeface="+mj-lt"/>
                        </a:rPr>
                        <a:t>Total:</a:t>
                      </a:r>
                    </a:p>
                  </a:txBody>
                  <a:tcPr marL="0" marR="121904" marB="198000">
                    <a:lnL w="12700" cmpd="sng">
                      <a:noFill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4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21904" marR="121904" marB="1980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b="1" dirty="0">
                          <a:solidFill>
                            <a:sysClr val="windowText" lastClr="000000"/>
                          </a:solidFill>
                          <a:latin typeface="+mj-lt"/>
                        </a:rPr>
                        <a:t>2.526</a:t>
                      </a:r>
                    </a:p>
                  </a:txBody>
                  <a:tcPr marL="121904" marR="0" marB="1980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de-DE" sz="1400" b="1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21904" marR="0" marB="198000">
                    <a:lnL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E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cxnSp>
        <p:nvCxnSpPr>
          <p:cNvPr id="12" name="Gerade Verbindung 11"/>
          <p:cNvCxnSpPr/>
          <p:nvPr/>
        </p:nvCxnSpPr>
        <p:spPr bwMode="auto">
          <a:xfrm>
            <a:off x="8592908" y="2494130"/>
            <a:ext cx="0" cy="72010"/>
          </a:xfrm>
          <a:prstGeom prst="line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112" y="1816808"/>
            <a:ext cx="3888767" cy="7480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28636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Diagramme</a:t>
            </a:r>
            <a:br>
              <a:rPr lang="de-DE"/>
            </a:br>
            <a:r>
              <a:rPr lang="de-DE"/>
              <a:t>Technische Hinweise (nur für Office 2010)</a:t>
            </a:r>
            <a:endParaRPr lang="de-DE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dirty="0"/>
              <a:t>Im Gegensatz zu Office 2003 kann das Diagramm direkt bearbeitet werden, ohne zwischen Bearbeitungs- und Realmodus zu wechseln. Durch Rechtsklick auf das Diagramm:</a:t>
            </a:r>
          </a:p>
          <a:p>
            <a:pPr lvl="0"/>
            <a:r>
              <a:rPr lang="de-DE" dirty="0"/>
              <a:t>»Daten bearbeiten«: Werte und Beschriftungen in Excel-Liste ändern</a:t>
            </a:r>
          </a:p>
          <a:p>
            <a:pPr lvl="0"/>
            <a:r>
              <a:rPr lang="de-DE" dirty="0"/>
              <a:t>»Diagrammbereich formatieren«: Hintergrundfläche des Diagramms ändern</a:t>
            </a:r>
            <a:br>
              <a:rPr lang="de-DE" dirty="0"/>
            </a:br>
            <a:endParaRPr lang="de-DE" dirty="0"/>
          </a:p>
          <a:p>
            <a:pPr marL="0" lvl="0" indent="0">
              <a:buNone/>
            </a:pPr>
            <a:r>
              <a:rPr lang="de-DE" dirty="0"/>
              <a:t>Balken-/Linien-/Tortenflächen direkt anklicken, dann Rechtsklick:</a:t>
            </a:r>
          </a:p>
          <a:p>
            <a:pPr lvl="0"/>
            <a:r>
              <a:rPr lang="de-DE" dirty="0"/>
              <a:t>»Datenbeschriftung formatieren«: Eigenschaften der Beschriftung ändern</a:t>
            </a:r>
          </a:p>
          <a:p>
            <a:pPr lvl="0"/>
            <a:r>
              <a:rPr lang="de-DE" dirty="0"/>
              <a:t>»Datenreihen formatieren«: Eigenschaften der Flächen ändern </a:t>
            </a:r>
            <a:br>
              <a:rPr lang="de-DE" dirty="0"/>
            </a:br>
            <a:r>
              <a:rPr lang="de-DE" dirty="0"/>
              <a:t>(u. a. kann man hier unter »Reihenoptionen« auch die Balkenbreite durch Erhöhung oder Reduktion der Abstandsbreite verändern) 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34</a:t>
            </a:fld>
            <a:endParaRPr lang="de-DE" dirty="0"/>
          </a:p>
        </p:txBody>
      </p:sp>
      <p:sp>
        <p:nvSpPr>
          <p:cNvPr id="5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9142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Tabellen</a:t>
            </a:r>
            <a:br>
              <a:rPr lang="de-DE"/>
            </a:br>
            <a:r>
              <a:rPr lang="de-DE"/>
              <a:t>Technische Hinweise (nur für Office 2010)</a:t>
            </a:r>
            <a:endParaRPr lang="de-DE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dirty="0"/>
              <a:t>Durch Ziehen des Mauszeigers können einzelne Zellen der Tabelle markiert oder durch Klicken auf den Rand der kompletten Tabelle kann alles markiert und durch Rechtsklick bearbeitet werden (»Zeilen/Spalten einfügen/löschen«, »Zellen verbinden/teilen« und »Form formatieren«).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35</a:t>
            </a:fld>
            <a:endParaRPr lang="de-DE" dirty="0"/>
          </a:p>
        </p:txBody>
      </p:sp>
      <p:sp>
        <p:nvSpPr>
          <p:cNvPr id="5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8881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Farben – allgemeine Farbpalette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Fraunhofer-Farben können über die </a:t>
            </a:r>
            <a:r>
              <a:rPr lang="de-DE" dirty="0" err="1"/>
              <a:t>Powerpoint</a:t>
            </a:r>
            <a:r>
              <a:rPr lang="de-DE" dirty="0"/>
              <a:t>-Farbauswahl </a:t>
            </a:r>
            <a:br>
              <a:rPr lang="de-DE" dirty="0"/>
            </a:br>
            <a:r>
              <a:rPr lang="de-DE" dirty="0"/>
              <a:t>aufgenommen und in der neuen Präsentation angewendet werden:</a:t>
            </a:r>
          </a:p>
          <a:p>
            <a:r>
              <a:rPr lang="de-DE" dirty="0"/>
              <a:t>Überschriften/Fließtext/Quellenangaben/</a:t>
            </a:r>
            <a:br>
              <a:rPr lang="de-DE" dirty="0"/>
            </a:br>
            <a:r>
              <a:rPr lang="de-DE" dirty="0"/>
              <a:t>Bildunterschriften/Graphikauszeichnungen</a:t>
            </a:r>
          </a:p>
          <a:p>
            <a:r>
              <a:rPr lang="de-DE" dirty="0"/>
              <a:t>Graphikauszeichnungen</a:t>
            </a:r>
          </a:p>
          <a:p>
            <a:r>
              <a:rPr lang="de-DE" dirty="0"/>
              <a:t>Aufzählungen/Nummerierungen erster Ebene/</a:t>
            </a:r>
            <a:br>
              <a:rPr lang="de-DE" dirty="0"/>
            </a:br>
            <a:r>
              <a:rPr lang="de-DE" dirty="0"/>
              <a:t>graphische Elemente</a:t>
            </a:r>
          </a:p>
          <a:p>
            <a:r>
              <a:rPr lang="de-DE" dirty="0"/>
              <a:t>Graphiken</a:t>
            </a:r>
          </a:p>
          <a:p>
            <a:r>
              <a:rPr lang="de-DE" dirty="0"/>
              <a:t>Fonds hinter Graphiken</a:t>
            </a:r>
          </a:p>
          <a:p>
            <a:endParaRPr lang="de-DE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36</a:t>
            </a:fld>
            <a:endParaRPr lang="de-DE" dirty="0"/>
          </a:p>
        </p:txBody>
      </p:sp>
      <p:cxnSp>
        <p:nvCxnSpPr>
          <p:cNvPr id="9" name="Gerade Verbindung 8"/>
          <p:cNvCxnSpPr/>
          <p:nvPr/>
        </p:nvCxnSpPr>
        <p:spPr bwMode="auto">
          <a:xfrm>
            <a:off x="4175190" y="5157240"/>
            <a:ext cx="3552031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  <p:sp>
        <p:nvSpPr>
          <p:cNvPr id="29" name="Rectangle 13"/>
          <p:cNvSpPr>
            <a:spLocks noChangeArrowheads="1"/>
          </p:cNvSpPr>
          <p:nvPr/>
        </p:nvSpPr>
        <p:spPr bwMode="auto">
          <a:xfrm>
            <a:off x="6444260" y="2996940"/>
            <a:ext cx="287338" cy="287337"/>
          </a:xfrm>
          <a:prstGeom prst="rect">
            <a:avLst/>
          </a:prstGeom>
          <a:solidFill>
            <a:schemeClr val="bg1"/>
          </a:solidFill>
          <a:ln w="6350">
            <a:solidFill>
              <a:srgbClr val="B2B2B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0" name="Rectangle 14"/>
          <p:cNvSpPr>
            <a:spLocks noChangeArrowheads="1"/>
          </p:cNvSpPr>
          <p:nvPr/>
        </p:nvSpPr>
        <p:spPr bwMode="auto">
          <a:xfrm>
            <a:off x="6444260" y="2492870"/>
            <a:ext cx="287338" cy="28733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1" name="Rectangle 15"/>
          <p:cNvSpPr>
            <a:spLocks noChangeArrowheads="1"/>
          </p:cNvSpPr>
          <p:nvPr/>
        </p:nvSpPr>
        <p:spPr bwMode="auto">
          <a:xfrm>
            <a:off x="6804310" y="3501010"/>
            <a:ext cx="287338" cy="28733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2" name="Rectangle 16"/>
          <p:cNvSpPr>
            <a:spLocks noChangeArrowheads="1"/>
          </p:cNvSpPr>
          <p:nvPr/>
        </p:nvSpPr>
        <p:spPr bwMode="auto">
          <a:xfrm>
            <a:off x="6444260" y="3501010"/>
            <a:ext cx="287338" cy="28733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3" name="Rectangle 17"/>
          <p:cNvSpPr>
            <a:spLocks noChangeArrowheads="1"/>
          </p:cNvSpPr>
          <p:nvPr/>
        </p:nvSpPr>
        <p:spPr bwMode="auto">
          <a:xfrm>
            <a:off x="6444260" y="4005080"/>
            <a:ext cx="287338" cy="28733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4" name="Rectangle 18"/>
          <p:cNvSpPr>
            <a:spLocks noChangeArrowheads="1"/>
          </p:cNvSpPr>
          <p:nvPr/>
        </p:nvSpPr>
        <p:spPr bwMode="auto">
          <a:xfrm>
            <a:off x="6804310" y="4005080"/>
            <a:ext cx="287338" cy="28733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5" name="Rectangle 19"/>
          <p:cNvSpPr>
            <a:spLocks noChangeArrowheads="1"/>
          </p:cNvSpPr>
          <p:nvPr/>
        </p:nvSpPr>
        <p:spPr bwMode="auto">
          <a:xfrm>
            <a:off x="7164360" y="4005080"/>
            <a:ext cx="287338" cy="287338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6" name="Rectangle 20"/>
          <p:cNvSpPr>
            <a:spLocks noChangeArrowheads="1"/>
          </p:cNvSpPr>
          <p:nvPr/>
        </p:nvSpPr>
        <p:spPr bwMode="auto">
          <a:xfrm>
            <a:off x="7524410" y="4005080"/>
            <a:ext cx="287338" cy="287338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7" name="Rectangle 21"/>
          <p:cNvSpPr>
            <a:spLocks noChangeArrowheads="1"/>
          </p:cNvSpPr>
          <p:nvPr/>
        </p:nvSpPr>
        <p:spPr bwMode="auto">
          <a:xfrm>
            <a:off x="6804310" y="4509852"/>
            <a:ext cx="287338" cy="287338"/>
          </a:xfrm>
          <a:prstGeom prst="rect">
            <a:avLst/>
          </a:prstGeom>
          <a:solidFill>
            <a:srgbClr val="D4E6F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8" name="Rectangle 22"/>
          <p:cNvSpPr>
            <a:spLocks noChangeArrowheads="1"/>
          </p:cNvSpPr>
          <p:nvPr/>
        </p:nvSpPr>
        <p:spPr bwMode="auto">
          <a:xfrm>
            <a:off x="7164360" y="4509852"/>
            <a:ext cx="287337" cy="287338"/>
          </a:xfrm>
          <a:prstGeom prst="rect">
            <a:avLst/>
          </a:prstGeom>
          <a:solidFill>
            <a:srgbClr val="E1E3E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9" name="Rectangle 23"/>
          <p:cNvSpPr>
            <a:spLocks noChangeArrowheads="1"/>
          </p:cNvSpPr>
          <p:nvPr/>
        </p:nvSpPr>
        <p:spPr bwMode="auto">
          <a:xfrm>
            <a:off x="6444260" y="4509852"/>
            <a:ext cx="287338" cy="287337"/>
          </a:xfrm>
          <a:prstGeom prst="rect">
            <a:avLst/>
          </a:prstGeom>
          <a:solidFill>
            <a:srgbClr val="FEEFD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28418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Sonderzeichen – zum Kopieren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Auf dieser Folie ist eine Auswahl häufig verwendeter Sonderzeichen hinterlegt, </a:t>
            </a:r>
            <a:br>
              <a:rPr lang="de-DE" dirty="0"/>
            </a:br>
            <a:r>
              <a:rPr lang="de-DE" dirty="0"/>
              <a:t>die Sie direkt von hier kopieren können.</a:t>
            </a:r>
          </a:p>
          <a:p>
            <a:r>
              <a:rPr lang="de-DE" dirty="0"/>
              <a:t>© ® ™</a:t>
            </a:r>
          </a:p>
          <a:p>
            <a:r>
              <a:rPr lang="de-DE" dirty="0"/>
              <a:t>» «</a:t>
            </a:r>
          </a:p>
          <a:p>
            <a:r>
              <a:rPr lang="de-DE" dirty="0"/>
              <a:t>¼ ½ ¾</a:t>
            </a:r>
          </a:p>
          <a:p>
            <a:r>
              <a:rPr lang="de-DE" dirty="0"/>
              <a:t>…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/>
              <a:t>offen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37</a:t>
            </a:fld>
            <a:endParaRPr lang="de-DE" dirty="0"/>
          </a:p>
        </p:txBody>
      </p:sp>
      <p:cxnSp>
        <p:nvCxnSpPr>
          <p:cNvPr id="9" name="Gerade Verbindung 8"/>
          <p:cNvCxnSpPr/>
          <p:nvPr/>
        </p:nvCxnSpPr>
        <p:spPr bwMode="auto">
          <a:xfrm>
            <a:off x="4175190" y="5157240"/>
            <a:ext cx="3552031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Rectangle 29"/>
          <p:cNvSpPr>
            <a:spLocks noChangeArrowheads="1"/>
          </p:cNvSpPr>
          <p:nvPr/>
        </p:nvSpPr>
        <p:spPr bwMode="auto">
          <a:xfrm>
            <a:off x="477838" y="1143000"/>
            <a:ext cx="11233150" cy="533400"/>
          </a:xfrm>
          <a:prstGeom prst="rect">
            <a:avLst/>
          </a:prstGeom>
          <a:solidFill>
            <a:srgbClr val="D4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Frutiger LT Com 55 Roman" pitchFamily="34" charset="0"/>
                <a:cs typeface="Arial" pitchFamily="34" charset="0"/>
              </a:rPr>
              <a:t>! DIESE FOLIE AUS FINALER PRÄSENTATION LÖSCHEN !</a:t>
            </a: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248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Rechteck 179">
            <a:extLst>
              <a:ext uri="{FF2B5EF4-FFF2-40B4-BE49-F238E27FC236}">
                <a16:creationId xmlns:a16="http://schemas.microsoft.com/office/drawing/2014/main" id="{9D1C8323-C8FE-47E6-9ACB-15B3BB5688FD}"/>
              </a:ext>
            </a:extLst>
          </p:cNvPr>
          <p:cNvSpPr/>
          <p:nvPr/>
        </p:nvSpPr>
        <p:spPr bwMode="auto">
          <a:xfrm>
            <a:off x="5095398" y="1952620"/>
            <a:ext cx="1551919" cy="1027560"/>
          </a:xfrm>
          <a:prstGeom prst="rect">
            <a:avLst/>
          </a:prstGeom>
          <a:ln w="76200"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3" name="Gerader Verbinder 222">
            <a:extLst>
              <a:ext uri="{FF2B5EF4-FFF2-40B4-BE49-F238E27FC236}">
                <a16:creationId xmlns:a16="http://schemas.microsoft.com/office/drawing/2014/main" id="{3F6DDAD6-4B4A-4250-8E56-0C939AEED00E}"/>
              </a:ext>
            </a:extLst>
          </p:cNvPr>
          <p:cNvCxnSpPr/>
          <p:nvPr/>
        </p:nvCxnSpPr>
        <p:spPr bwMode="auto">
          <a:xfrm>
            <a:off x="5757015" y="2622854"/>
            <a:ext cx="5134" cy="5400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9" name="Gerader Verbinder 218">
            <a:extLst>
              <a:ext uri="{FF2B5EF4-FFF2-40B4-BE49-F238E27FC236}">
                <a16:creationId xmlns:a16="http://schemas.microsoft.com/office/drawing/2014/main" id="{D8813563-58A9-480E-AB1A-F56687FE436B}"/>
              </a:ext>
            </a:extLst>
          </p:cNvPr>
          <p:cNvCxnSpPr/>
          <p:nvPr/>
        </p:nvCxnSpPr>
        <p:spPr bwMode="auto">
          <a:xfrm flipH="1">
            <a:off x="5759582" y="1801290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9E6B7F86-43E3-4E2D-98A8-DADBE6452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98EDFF6-1CB4-45B4-844C-D839D25555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F99D57-6EE4-4F22-B508-B39D44B298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4</a:t>
            </a:fld>
            <a:endParaRPr lang="de-DE" dirty="0"/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C236DBB3-4448-4703-84AE-1505130FCD0E}"/>
              </a:ext>
            </a:extLst>
          </p:cNvPr>
          <p:cNvGrpSpPr/>
          <p:nvPr/>
        </p:nvGrpSpPr>
        <p:grpSpPr>
          <a:xfrm>
            <a:off x="5422395" y="3560857"/>
            <a:ext cx="689282" cy="747438"/>
            <a:chOff x="4431570" y="4152826"/>
            <a:chExt cx="1147762" cy="12446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D539279-D134-4519-8E24-46FAB0BC0A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1570" y="4152826"/>
              <a:ext cx="357187" cy="57467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7F66FB8-6814-4854-A94C-E319C5C6F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1570" y="4767189"/>
              <a:ext cx="357187" cy="63023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66F5EDF2-3A1E-40BE-9D9F-0DD1D873FC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857" y="4152826"/>
              <a:ext cx="363537" cy="1244600"/>
            </a:xfrm>
            <a:custGeom>
              <a:avLst/>
              <a:gdLst>
                <a:gd name="T0" fmla="*/ 0 w 229"/>
                <a:gd name="T1" fmla="*/ 0 h 784"/>
                <a:gd name="T2" fmla="*/ 0 w 229"/>
                <a:gd name="T3" fmla="*/ 784 h 784"/>
                <a:gd name="T4" fmla="*/ 229 w 229"/>
                <a:gd name="T5" fmla="*/ 784 h 784"/>
                <a:gd name="T6" fmla="*/ 229 w 229"/>
                <a:gd name="T7" fmla="*/ 0 h 784"/>
                <a:gd name="T8" fmla="*/ 0 w 229"/>
                <a:gd name="T9" fmla="*/ 0 h 784"/>
                <a:gd name="T10" fmla="*/ 167 w 229"/>
                <a:gd name="T11" fmla="*/ 706 h 784"/>
                <a:gd name="T12" fmla="*/ 60 w 229"/>
                <a:gd name="T13" fmla="*/ 706 h 784"/>
                <a:gd name="T14" fmla="*/ 60 w 229"/>
                <a:gd name="T15" fmla="*/ 82 h 784"/>
                <a:gd name="T16" fmla="*/ 167 w 229"/>
                <a:gd name="T17" fmla="*/ 82 h 784"/>
                <a:gd name="T18" fmla="*/ 167 w 229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784">
                  <a:moveTo>
                    <a:pt x="0" y="0"/>
                  </a:moveTo>
                  <a:lnTo>
                    <a:pt x="0" y="784"/>
                  </a:lnTo>
                  <a:lnTo>
                    <a:pt x="229" y="784"/>
                  </a:lnTo>
                  <a:lnTo>
                    <a:pt x="229" y="0"/>
                  </a:lnTo>
                  <a:lnTo>
                    <a:pt x="0" y="0"/>
                  </a:lnTo>
                  <a:close/>
                  <a:moveTo>
                    <a:pt x="167" y="706"/>
                  </a:moveTo>
                  <a:lnTo>
                    <a:pt x="60" y="706"/>
                  </a:lnTo>
                  <a:lnTo>
                    <a:pt x="60" y="82"/>
                  </a:lnTo>
                  <a:lnTo>
                    <a:pt x="167" y="82"/>
                  </a:lnTo>
                  <a:lnTo>
                    <a:pt x="167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0EFCF3C-5B71-4E3E-BFAA-930B91A26F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0082" y="4152826"/>
              <a:ext cx="349250" cy="1244600"/>
            </a:xfrm>
            <a:custGeom>
              <a:avLst/>
              <a:gdLst>
                <a:gd name="T0" fmla="*/ 0 w 220"/>
                <a:gd name="T1" fmla="*/ 0 h 784"/>
                <a:gd name="T2" fmla="*/ 0 w 220"/>
                <a:gd name="T3" fmla="*/ 784 h 784"/>
                <a:gd name="T4" fmla="*/ 220 w 220"/>
                <a:gd name="T5" fmla="*/ 784 h 784"/>
                <a:gd name="T6" fmla="*/ 220 w 220"/>
                <a:gd name="T7" fmla="*/ 0 h 784"/>
                <a:gd name="T8" fmla="*/ 0 w 220"/>
                <a:gd name="T9" fmla="*/ 0 h 784"/>
                <a:gd name="T10" fmla="*/ 160 w 220"/>
                <a:gd name="T11" fmla="*/ 706 h 784"/>
                <a:gd name="T12" fmla="*/ 53 w 220"/>
                <a:gd name="T13" fmla="*/ 706 h 784"/>
                <a:gd name="T14" fmla="*/ 53 w 220"/>
                <a:gd name="T15" fmla="*/ 82 h 784"/>
                <a:gd name="T16" fmla="*/ 160 w 220"/>
                <a:gd name="T17" fmla="*/ 82 h 784"/>
                <a:gd name="T18" fmla="*/ 160 w 220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784">
                  <a:moveTo>
                    <a:pt x="0" y="0"/>
                  </a:moveTo>
                  <a:lnTo>
                    <a:pt x="0" y="784"/>
                  </a:lnTo>
                  <a:lnTo>
                    <a:pt x="220" y="784"/>
                  </a:lnTo>
                  <a:lnTo>
                    <a:pt x="220" y="0"/>
                  </a:lnTo>
                  <a:lnTo>
                    <a:pt x="0" y="0"/>
                  </a:lnTo>
                  <a:close/>
                  <a:moveTo>
                    <a:pt x="160" y="706"/>
                  </a:moveTo>
                  <a:lnTo>
                    <a:pt x="53" y="706"/>
                  </a:lnTo>
                  <a:lnTo>
                    <a:pt x="53" y="82"/>
                  </a:lnTo>
                  <a:lnTo>
                    <a:pt x="160" y="82"/>
                  </a:lnTo>
                  <a:lnTo>
                    <a:pt x="160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29" name="Textfeld 28">
            <a:extLst>
              <a:ext uri="{FF2B5EF4-FFF2-40B4-BE49-F238E27FC236}">
                <a16:creationId xmlns:a16="http://schemas.microsoft.com/office/drawing/2014/main" id="{78DC2854-32F4-4A36-AA47-6D32B4896A76}"/>
              </a:ext>
            </a:extLst>
          </p:cNvPr>
          <p:cNvSpPr txBox="1"/>
          <p:nvPr/>
        </p:nvSpPr>
        <p:spPr>
          <a:xfrm>
            <a:off x="5249122" y="1579593"/>
            <a:ext cx="1028628" cy="234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Firewall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231021A-7FA0-46A2-A753-5D58B6D440FC}"/>
              </a:ext>
            </a:extLst>
          </p:cNvPr>
          <p:cNvSpPr txBox="1"/>
          <p:nvPr/>
        </p:nvSpPr>
        <p:spPr>
          <a:xfrm>
            <a:off x="6822949" y="1805643"/>
            <a:ext cx="984541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Industrie PC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E792481B-F513-4E81-B180-8D8FC37FD3C6}"/>
              </a:ext>
            </a:extLst>
          </p:cNvPr>
          <p:cNvSpPr txBox="1"/>
          <p:nvPr/>
        </p:nvSpPr>
        <p:spPr>
          <a:xfrm>
            <a:off x="5420031" y="4363228"/>
            <a:ext cx="689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-sps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22EA4615-0656-4A86-99D9-EE0FD056E99F}"/>
              </a:ext>
            </a:extLst>
          </p:cNvPr>
          <p:cNvSpPr txBox="1"/>
          <p:nvPr/>
        </p:nvSpPr>
        <p:spPr>
          <a:xfrm>
            <a:off x="8232122" y="4363228"/>
            <a:ext cx="10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-hmi</a:t>
            </a:r>
          </a:p>
        </p:txBody>
      </p: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9FDBE84A-F683-45F9-B5BB-087CA5312500}"/>
              </a:ext>
            </a:extLst>
          </p:cNvPr>
          <p:cNvGrpSpPr/>
          <p:nvPr/>
        </p:nvGrpSpPr>
        <p:grpSpPr>
          <a:xfrm>
            <a:off x="5249122" y="470353"/>
            <a:ext cx="1022173" cy="555450"/>
            <a:chOff x="4232144" y="699510"/>
            <a:chExt cx="1208293" cy="656587"/>
          </a:xfrm>
        </p:grpSpPr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D16EED9B-D532-45C7-BD6A-72491F2F7B36}"/>
                </a:ext>
              </a:extLst>
            </p:cNvPr>
            <p:cNvSpPr/>
            <p:nvPr/>
          </p:nvSpPr>
          <p:spPr bwMode="auto">
            <a:xfrm>
              <a:off x="4232144" y="699510"/>
              <a:ext cx="1208293" cy="656587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AA25B20C-608F-49AA-AFF5-748EC247506D}"/>
                </a:ext>
              </a:extLst>
            </p:cNvPr>
            <p:cNvSpPr txBox="1"/>
            <p:nvPr/>
          </p:nvSpPr>
          <p:spPr>
            <a:xfrm>
              <a:off x="4232144" y="858526"/>
              <a:ext cx="11999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dirty="0">
                  <a:solidFill>
                    <a:schemeClr val="bg1"/>
                  </a:solidFill>
                </a:rPr>
                <a:t>SiLab</a:t>
              </a:r>
            </a:p>
          </p:txBody>
        </p:sp>
      </p:grp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97EC4837-F527-4E59-BD68-7919F8AD4C4D}"/>
              </a:ext>
            </a:extLst>
          </p:cNvPr>
          <p:cNvCxnSpPr>
            <a:stCxn id="49" idx="2"/>
          </p:cNvCxnSpPr>
          <p:nvPr/>
        </p:nvCxnSpPr>
        <p:spPr bwMode="auto">
          <a:xfrm flipH="1">
            <a:off x="5756690" y="1025803"/>
            <a:ext cx="3519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52" name="Gruppieren 51">
            <a:extLst>
              <a:ext uri="{FF2B5EF4-FFF2-40B4-BE49-F238E27FC236}">
                <a16:creationId xmlns:a16="http://schemas.microsoft.com/office/drawing/2014/main" id="{88823551-2176-4720-86C0-408EF0981A20}"/>
              </a:ext>
            </a:extLst>
          </p:cNvPr>
          <p:cNvGrpSpPr/>
          <p:nvPr/>
        </p:nvGrpSpPr>
        <p:grpSpPr>
          <a:xfrm>
            <a:off x="5257174" y="2294498"/>
            <a:ext cx="1007082" cy="275854"/>
            <a:chOff x="320159" y="1628800"/>
            <a:chExt cx="2131122" cy="668505"/>
          </a:xfrm>
        </p:grpSpPr>
        <p:grpSp>
          <p:nvGrpSpPr>
            <p:cNvPr id="53" name="Gruppieren 52">
              <a:extLst>
                <a:ext uri="{FF2B5EF4-FFF2-40B4-BE49-F238E27FC236}">
                  <a16:creationId xmlns:a16="http://schemas.microsoft.com/office/drawing/2014/main" id="{A74D7872-435F-48CF-B4D6-1E5D86FE1555}"/>
                </a:ext>
              </a:extLst>
            </p:cNvPr>
            <p:cNvGrpSpPr/>
            <p:nvPr/>
          </p:nvGrpSpPr>
          <p:grpSpPr>
            <a:xfrm>
              <a:off x="425284" y="2152569"/>
              <a:ext cx="1920872" cy="73211"/>
              <a:chOff x="417519" y="2152569"/>
              <a:chExt cx="1920872" cy="73211"/>
            </a:xfrm>
          </p:grpSpPr>
          <p:sp>
            <p:nvSpPr>
              <p:cNvPr id="56" name="Freeform 44">
                <a:extLst>
                  <a:ext uri="{FF2B5EF4-FFF2-40B4-BE49-F238E27FC236}">
                    <a16:creationId xmlns:a16="http://schemas.microsoft.com/office/drawing/2014/main" id="{6D0371A8-CFFA-4C99-81EA-C099D02AD9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1063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45">
                <a:extLst>
                  <a:ext uri="{FF2B5EF4-FFF2-40B4-BE49-F238E27FC236}">
                    <a16:creationId xmlns:a16="http://schemas.microsoft.com/office/drawing/2014/main" id="{8E390704-24A5-4E8C-AFF2-ADC1385C0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1890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46">
                <a:extLst>
                  <a:ext uri="{FF2B5EF4-FFF2-40B4-BE49-F238E27FC236}">
                    <a16:creationId xmlns:a16="http://schemas.microsoft.com/office/drawing/2014/main" id="{3EF58DEE-EA42-40BF-A515-D60A1DE4F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717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47">
                <a:extLst>
                  <a:ext uri="{FF2B5EF4-FFF2-40B4-BE49-F238E27FC236}">
                    <a16:creationId xmlns:a16="http://schemas.microsoft.com/office/drawing/2014/main" id="{A4E15EC2-D164-4948-8EC2-7E88F902B6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6129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Rectangle 48">
                <a:extLst>
                  <a:ext uri="{FF2B5EF4-FFF2-40B4-BE49-F238E27FC236}">
                    <a16:creationId xmlns:a16="http://schemas.microsoft.com/office/drawing/2014/main" id="{EA8598BD-B9C9-438B-B2FA-4FAB1C7E62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760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Rectangle 49">
                <a:extLst>
                  <a:ext uri="{FF2B5EF4-FFF2-40B4-BE49-F238E27FC236}">
                    <a16:creationId xmlns:a16="http://schemas.microsoft.com/office/drawing/2014/main" id="{9D72B133-8A0A-4D21-B8B1-B832948D15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8587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Rectangle 50">
                <a:extLst>
                  <a:ext uri="{FF2B5EF4-FFF2-40B4-BE49-F238E27FC236}">
                    <a16:creationId xmlns:a16="http://schemas.microsoft.com/office/drawing/2014/main" id="{0AD01C4E-3E08-4C0B-982F-160601BDC4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999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58">
                <a:extLst>
                  <a:ext uri="{FF2B5EF4-FFF2-40B4-BE49-F238E27FC236}">
                    <a16:creationId xmlns:a16="http://schemas.microsoft.com/office/drawing/2014/main" id="{83F5E65C-61C4-4683-AE2B-FB9A43506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541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59">
                <a:extLst>
                  <a:ext uri="{FF2B5EF4-FFF2-40B4-BE49-F238E27FC236}">
                    <a16:creationId xmlns:a16="http://schemas.microsoft.com/office/drawing/2014/main" id="{41C46E5A-52D9-4156-910E-96CCB44829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036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60">
                <a:extLst>
                  <a:ext uri="{FF2B5EF4-FFF2-40B4-BE49-F238E27FC236}">
                    <a16:creationId xmlns:a16="http://schemas.microsoft.com/office/drawing/2014/main" id="{B33FE127-DF70-4B69-9ED3-1D96120E6E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195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6" name="Freeform 61">
                <a:extLst>
                  <a:ext uri="{FF2B5EF4-FFF2-40B4-BE49-F238E27FC236}">
                    <a16:creationId xmlns:a16="http://schemas.microsoft.com/office/drawing/2014/main" id="{CD42DA95-77CF-46D5-8161-BA56D83AC8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746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7" name="Rectangle 62">
                <a:extLst>
                  <a:ext uri="{FF2B5EF4-FFF2-40B4-BE49-F238E27FC236}">
                    <a16:creationId xmlns:a16="http://schemas.microsoft.com/office/drawing/2014/main" id="{8B76F35F-397B-4105-A9D0-820A257F6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623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8" name="Rectangle 63">
                <a:extLst>
                  <a:ext uri="{FF2B5EF4-FFF2-40B4-BE49-F238E27FC236}">
                    <a16:creationId xmlns:a16="http://schemas.microsoft.com/office/drawing/2014/main" id="{EA9B0F7D-87EC-4504-8F98-AB00E256EF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706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9" name="Rectangle 64">
                <a:extLst>
                  <a:ext uri="{FF2B5EF4-FFF2-40B4-BE49-F238E27FC236}">
                    <a16:creationId xmlns:a16="http://schemas.microsoft.com/office/drawing/2014/main" id="{9DEE8EFF-5762-4EB2-B9DF-D075C9382E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9616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0" name="Freeform 72">
                <a:extLst>
                  <a:ext uri="{FF2B5EF4-FFF2-40B4-BE49-F238E27FC236}">
                    <a16:creationId xmlns:a16="http://schemas.microsoft.com/office/drawing/2014/main" id="{ED44DF31-79A9-43DD-81C4-BFB8C693F0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715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9 w 98"/>
                  <a:gd name="T5" fmla="*/ 62 h 84"/>
                  <a:gd name="T6" fmla="*/ 19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9" y="62"/>
                    </a:lnTo>
                    <a:lnTo>
                      <a:pt x="19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1" name="Freeform 73">
                <a:extLst>
                  <a:ext uri="{FF2B5EF4-FFF2-40B4-BE49-F238E27FC236}">
                    <a16:creationId xmlns:a16="http://schemas.microsoft.com/office/drawing/2014/main" id="{AABFD80D-AD60-4525-B6CA-F4F76A063C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7985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2" name="Freeform 74">
                <a:extLst>
                  <a:ext uri="{FF2B5EF4-FFF2-40B4-BE49-F238E27FC236}">
                    <a16:creationId xmlns:a16="http://schemas.microsoft.com/office/drawing/2014/main" id="{16439E02-5117-430F-B8FA-CB4CB4A818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8812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3" name="Freeform 75">
                <a:extLst>
                  <a:ext uri="{FF2B5EF4-FFF2-40B4-BE49-F238E27FC236}">
                    <a16:creationId xmlns:a16="http://schemas.microsoft.com/office/drawing/2014/main" id="{6DCFFB55-55EA-4FBD-B7F4-9A0A2CB7DF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1354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4" name="Rectangle 76">
                <a:extLst>
                  <a:ext uri="{FF2B5EF4-FFF2-40B4-BE49-F238E27FC236}">
                    <a16:creationId xmlns:a16="http://schemas.microsoft.com/office/drawing/2014/main" id="{09F28A73-3425-4887-BB3D-5D7B6E666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385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5" name="Rectangle 77">
                <a:extLst>
                  <a:ext uri="{FF2B5EF4-FFF2-40B4-BE49-F238E27FC236}">
                    <a16:creationId xmlns:a16="http://schemas.microsoft.com/office/drawing/2014/main" id="{2B4EB09D-BF5E-47D0-9D2A-0E64D36A43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4682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6" name="Rectangle 78">
                <a:extLst>
                  <a:ext uri="{FF2B5EF4-FFF2-40B4-BE49-F238E27FC236}">
                    <a16:creationId xmlns:a16="http://schemas.microsoft.com/office/drawing/2014/main" id="{ECB72377-43DE-4DBF-B2C6-23CDF4641E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2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7" name="Freeform 44">
                <a:extLst>
                  <a:ext uri="{FF2B5EF4-FFF2-40B4-BE49-F238E27FC236}">
                    <a16:creationId xmlns:a16="http://schemas.microsoft.com/office/drawing/2014/main" id="{830B6ACA-99D1-4469-978F-5B6B8FAC37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585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8" name="Freeform 45">
                <a:extLst>
                  <a:ext uri="{FF2B5EF4-FFF2-40B4-BE49-F238E27FC236}">
                    <a16:creationId xmlns:a16="http://schemas.microsoft.com/office/drawing/2014/main" id="{CCB688D9-5879-471A-B90F-41EC6E28DB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412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9" name="Freeform 46">
                <a:extLst>
                  <a:ext uri="{FF2B5EF4-FFF2-40B4-BE49-F238E27FC236}">
                    <a16:creationId xmlns:a16="http://schemas.microsoft.com/office/drawing/2014/main" id="{614AFBEC-A493-4B65-B24E-0B5169523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239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0" name="Freeform 47">
                <a:extLst>
                  <a:ext uri="{FF2B5EF4-FFF2-40B4-BE49-F238E27FC236}">
                    <a16:creationId xmlns:a16="http://schemas.microsoft.com/office/drawing/2014/main" id="{F06EE6CA-3282-4943-9168-BFDB9FDA51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651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1" name="Rectangle 48">
                <a:extLst>
                  <a:ext uri="{FF2B5EF4-FFF2-40B4-BE49-F238E27FC236}">
                    <a16:creationId xmlns:a16="http://schemas.microsoft.com/office/drawing/2014/main" id="{6C94B203-0DC8-4D05-8FB8-ED5B842C89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282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2" name="Rectangle 49">
                <a:extLst>
                  <a:ext uri="{FF2B5EF4-FFF2-40B4-BE49-F238E27FC236}">
                    <a16:creationId xmlns:a16="http://schemas.microsoft.com/office/drawing/2014/main" id="{B366F78E-2A7C-44BF-9028-EEC98B5B8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0109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3" name="Rectangle 50">
                <a:extLst>
                  <a:ext uri="{FF2B5EF4-FFF2-40B4-BE49-F238E27FC236}">
                    <a16:creationId xmlns:a16="http://schemas.microsoft.com/office/drawing/2014/main" id="{92DD2E67-2B4C-4BCA-89CA-F86B9A669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3521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4" name="Rectangle 62">
                <a:extLst>
                  <a:ext uri="{FF2B5EF4-FFF2-40B4-BE49-F238E27FC236}">
                    <a16:creationId xmlns:a16="http://schemas.microsoft.com/office/drawing/2014/main" id="{7DCD62AB-6121-4407-BD14-5017B0B47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5411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5" name="Freeform 44">
                <a:extLst>
                  <a:ext uri="{FF2B5EF4-FFF2-40B4-BE49-F238E27FC236}">
                    <a16:creationId xmlns:a16="http://schemas.microsoft.com/office/drawing/2014/main" id="{65345D76-DBDB-47B2-BA6D-F4BC022662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519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6" name="Freeform 45">
                <a:extLst>
                  <a:ext uri="{FF2B5EF4-FFF2-40B4-BE49-F238E27FC236}">
                    <a16:creationId xmlns:a16="http://schemas.microsoft.com/office/drawing/2014/main" id="{73058A3D-60F2-47FF-9994-3D2C4B140F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346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7" name="Freeform 46">
                <a:extLst>
                  <a:ext uri="{FF2B5EF4-FFF2-40B4-BE49-F238E27FC236}">
                    <a16:creationId xmlns:a16="http://schemas.microsoft.com/office/drawing/2014/main" id="{7055CD1B-4D38-45DC-9850-0943BACCF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173" y="2152569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8" name="Rectangle 48">
                <a:extLst>
                  <a:ext uri="{FF2B5EF4-FFF2-40B4-BE49-F238E27FC236}">
                    <a16:creationId xmlns:a16="http://schemas.microsoft.com/office/drawing/2014/main" id="{1AFAE0AA-1C70-43FF-A351-7734F48E0F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4216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9" name="Rectangle 49">
                <a:extLst>
                  <a:ext uri="{FF2B5EF4-FFF2-40B4-BE49-F238E27FC236}">
                    <a16:creationId xmlns:a16="http://schemas.microsoft.com/office/drawing/2014/main" id="{92FB0CB3-64FE-4E0D-ACE7-21D9C23FDF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5043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0" name="Rectangle 50">
                <a:extLst>
                  <a:ext uri="{FF2B5EF4-FFF2-40B4-BE49-F238E27FC236}">
                    <a16:creationId xmlns:a16="http://schemas.microsoft.com/office/drawing/2014/main" id="{5C67FE42-095C-4ECC-B83D-38FDF54566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8455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1" name="Rectangle 50">
                <a:extLst>
                  <a:ext uri="{FF2B5EF4-FFF2-40B4-BE49-F238E27FC236}">
                    <a16:creationId xmlns:a16="http://schemas.microsoft.com/office/drawing/2014/main" id="{434C1E96-ADA7-4EF7-9CA8-65EB50595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69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2" name="Rectangle 76">
                <a:extLst>
                  <a:ext uri="{FF2B5EF4-FFF2-40B4-BE49-F238E27FC236}">
                    <a16:creationId xmlns:a16="http://schemas.microsoft.com/office/drawing/2014/main" id="{B8146678-B91A-4222-AFCD-26CBC1A375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302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C9FF86B-BF5B-4D75-90CD-22F668285754}"/>
                </a:ext>
              </a:extLst>
            </p:cNvPr>
            <p:cNvSpPr/>
            <p:nvPr/>
          </p:nvSpPr>
          <p:spPr bwMode="auto">
            <a:xfrm>
              <a:off x="320159" y="1628800"/>
              <a:ext cx="2131122" cy="668505"/>
            </a:xfrm>
            <a:prstGeom prst="rect">
              <a:avLst/>
            </a:prstGeom>
            <a:noFill/>
            <a:ln w="25400" algn="ctr">
              <a:solidFill>
                <a:schemeClr val="tx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1414DF5B-A80A-4A16-BD24-46ECC59BE2FC}"/>
                </a:ext>
              </a:extLst>
            </p:cNvPr>
            <p:cNvSpPr/>
            <p:nvPr/>
          </p:nvSpPr>
          <p:spPr bwMode="auto">
            <a:xfrm>
              <a:off x="327015" y="1645234"/>
              <a:ext cx="2124266" cy="427170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</p:grpSp>
      <p:sp>
        <p:nvSpPr>
          <p:cNvPr id="93" name="Textfeld 92">
            <a:extLst>
              <a:ext uri="{FF2B5EF4-FFF2-40B4-BE49-F238E27FC236}">
                <a16:creationId xmlns:a16="http://schemas.microsoft.com/office/drawing/2014/main" id="{181997C9-39FC-4122-A818-76CC295B0E55}"/>
              </a:ext>
            </a:extLst>
          </p:cNvPr>
          <p:cNvSpPr txBox="1"/>
          <p:nvPr/>
        </p:nvSpPr>
        <p:spPr>
          <a:xfrm>
            <a:off x="5257174" y="2623512"/>
            <a:ext cx="101412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-switch1</a:t>
            </a:r>
          </a:p>
        </p:txBody>
      </p:sp>
      <p:sp>
        <p:nvSpPr>
          <p:cNvPr id="94" name="Freeform 5">
            <a:extLst>
              <a:ext uri="{FF2B5EF4-FFF2-40B4-BE49-F238E27FC236}">
                <a16:creationId xmlns:a16="http://schemas.microsoft.com/office/drawing/2014/main" id="{CEC08B54-E282-4BB4-823B-90D1C1CE01C5}"/>
              </a:ext>
            </a:extLst>
          </p:cNvPr>
          <p:cNvSpPr>
            <a:spLocks noEditPoints="1"/>
          </p:cNvSpPr>
          <p:nvPr/>
        </p:nvSpPr>
        <p:spPr bwMode="auto">
          <a:xfrm>
            <a:off x="8232122" y="3551175"/>
            <a:ext cx="998848" cy="747437"/>
          </a:xfrm>
          <a:custGeom>
            <a:avLst/>
            <a:gdLst>
              <a:gd name="T0" fmla="*/ 567 w 573"/>
              <a:gd name="T1" fmla="*/ 0 h 428"/>
              <a:gd name="T2" fmla="*/ 6 w 573"/>
              <a:gd name="T3" fmla="*/ 0 h 428"/>
              <a:gd name="T4" fmla="*/ 0 w 573"/>
              <a:gd name="T5" fmla="*/ 6 h 428"/>
              <a:gd name="T6" fmla="*/ 0 w 573"/>
              <a:gd name="T7" fmla="*/ 422 h 428"/>
              <a:gd name="T8" fmla="*/ 6 w 573"/>
              <a:gd name="T9" fmla="*/ 428 h 428"/>
              <a:gd name="T10" fmla="*/ 567 w 573"/>
              <a:gd name="T11" fmla="*/ 428 h 428"/>
              <a:gd name="T12" fmla="*/ 573 w 573"/>
              <a:gd name="T13" fmla="*/ 422 h 428"/>
              <a:gd name="T14" fmla="*/ 573 w 573"/>
              <a:gd name="T15" fmla="*/ 6 h 428"/>
              <a:gd name="T16" fmla="*/ 567 w 573"/>
              <a:gd name="T17" fmla="*/ 0 h 428"/>
              <a:gd name="T18" fmla="*/ 67 w 573"/>
              <a:gd name="T19" fmla="*/ 396 h 428"/>
              <a:gd name="T20" fmla="*/ 50 w 573"/>
              <a:gd name="T21" fmla="*/ 378 h 428"/>
              <a:gd name="T22" fmla="*/ 67 w 573"/>
              <a:gd name="T23" fmla="*/ 360 h 428"/>
              <a:gd name="T24" fmla="*/ 85 w 573"/>
              <a:gd name="T25" fmla="*/ 378 h 428"/>
              <a:gd name="T26" fmla="*/ 67 w 573"/>
              <a:gd name="T27" fmla="*/ 396 h 428"/>
              <a:gd name="T28" fmla="*/ 380 w 573"/>
              <a:gd name="T29" fmla="*/ 396 h 428"/>
              <a:gd name="T30" fmla="*/ 362 w 573"/>
              <a:gd name="T31" fmla="*/ 378 h 428"/>
              <a:gd name="T32" fmla="*/ 380 w 573"/>
              <a:gd name="T33" fmla="*/ 360 h 428"/>
              <a:gd name="T34" fmla="*/ 398 w 573"/>
              <a:gd name="T35" fmla="*/ 378 h 428"/>
              <a:gd name="T36" fmla="*/ 380 w 573"/>
              <a:gd name="T37" fmla="*/ 396 h 428"/>
              <a:gd name="T38" fmla="*/ 440 w 573"/>
              <a:gd name="T39" fmla="*/ 396 h 428"/>
              <a:gd name="T40" fmla="*/ 422 w 573"/>
              <a:gd name="T41" fmla="*/ 378 h 428"/>
              <a:gd name="T42" fmla="*/ 440 w 573"/>
              <a:gd name="T43" fmla="*/ 360 h 428"/>
              <a:gd name="T44" fmla="*/ 458 w 573"/>
              <a:gd name="T45" fmla="*/ 378 h 428"/>
              <a:gd name="T46" fmla="*/ 440 w 573"/>
              <a:gd name="T47" fmla="*/ 396 h 428"/>
              <a:gd name="T48" fmla="*/ 499 w 573"/>
              <a:gd name="T49" fmla="*/ 396 h 428"/>
              <a:gd name="T50" fmla="*/ 481 w 573"/>
              <a:gd name="T51" fmla="*/ 378 h 428"/>
              <a:gd name="T52" fmla="*/ 499 w 573"/>
              <a:gd name="T53" fmla="*/ 360 h 428"/>
              <a:gd name="T54" fmla="*/ 517 w 573"/>
              <a:gd name="T55" fmla="*/ 378 h 428"/>
              <a:gd name="T56" fmla="*/ 499 w 573"/>
              <a:gd name="T57" fmla="*/ 396 h 428"/>
              <a:gd name="T58" fmla="*/ 523 w 573"/>
              <a:gd name="T59" fmla="*/ 318 h 428"/>
              <a:gd name="T60" fmla="*/ 47 w 573"/>
              <a:gd name="T61" fmla="*/ 318 h 428"/>
              <a:gd name="T62" fmla="*/ 47 w 573"/>
              <a:gd name="T63" fmla="*/ 46 h 428"/>
              <a:gd name="T64" fmla="*/ 523 w 573"/>
              <a:gd name="T65" fmla="*/ 46 h 428"/>
              <a:gd name="T66" fmla="*/ 523 w 573"/>
              <a:gd name="T67" fmla="*/ 318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3" h="428">
                <a:moveTo>
                  <a:pt x="567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3"/>
                  <a:pt x="0" y="6"/>
                </a:cubicBezTo>
                <a:cubicBezTo>
                  <a:pt x="0" y="422"/>
                  <a:pt x="0" y="422"/>
                  <a:pt x="0" y="422"/>
                </a:cubicBezTo>
                <a:cubicBezTo>
                  <a:pt x="0" y="426"/>
                  <a:pt x="2" y="428"/>
                  <a:pt x="6" y="428"/>
                </a:cubicBezTo>
                <a:cubicBezTo>
                  <a:pt x="567" y="428"/>
                  <a:pt x="567" y="428"/>
                  <a:pt x="567" y="428"/>
                </a:cubicBezTo>
                <a:cubicBezTo>
                  <a:pt x="571" y="428"/>
                  <a:pt x="573" y="426"/>
                  <a:pt x="573" y="422"/>
                </a:cubicBezTo>
                <a:cubicBezTo>
                  <a:pt x="573" y="6"/>
                  <a:pt x="573" y="6"/>
                  <a:pt x="573" y="6"/>
                </a:cubicBezTo>
                <a:cubicBezTo>
                  <a:pt x="573" y="3"/>
                  <a:pt x="571" y="0"/>
                  <a:pt x="567" y="0"/>
                </a:cubicBezTo>
                <a:close/>
                <a:moveTo>
                  <a:pt x="67" y="396"/>
                </a:moveTo>
                <a:cubicBezTo>
                  <a:pt x="58" y="396"/>
                  <a:pt x="50" y="388"/>
                  <a:pt x="50" y="378"/>
                </a:cubicBezTo>
                <a:cubicBezTo>
                  <a:pt x="50" y="368"/>
                  <a:pt x="58" y="360"/>
                  <a:pt x="67" y="360"/>
                </a:cubicBezTo>
                <a:cubicBezTo>
                  <a:pt x="77" y="360"/>
                  <a:pt x="85" y="368"/>
                  <a:pt x="85" y="378"/>
                </a:cubicBezTo>
                <a:cubicBezTo>
                  <a:pt x="85" y="388"/>
                  <a:pt x="77" y="396"/>
                  <a:pt x="67" y="396"/>
                </a:cubicBezTo>
                <a:close/>
                <a:moveTo>
                  <a:pt x="380" y="396"/>
                </a:moveTo>
                <a:cubicBezTo>
                  <a:pt x="370" y="396"/>
                  <a:pt x="362" y="388"/>
                  <a:pt x="362" y="378"/>
                </a:cubicBezTo>
                <a:cubicBezTo>
                  <a:pt x="362" y="368"/>
                  <a:pt x="370" y="360"/>
                  <a:pt x="380" y="360"/>
                </a:cubicBezTo>
                <a:cubicBezTo>
                  <a:pt x="390" y="360"/>
                  <a:pt x="398" y="368"/>
                  <a:pt x="398" y="378"/>
                </a:cubicBezTo>
                <a:cubicBezTo>
                  <a:pt x="398" y="388"/>
                  <a:pt x="390" y="396"/>
                  <a:pt x="380" y="396"/>
                </a:cubicBezTo>
                <a:close/>
                <a:moveTo>
                  <a:pt x="440" y="396"/>
                </a:moveTo>
                <a:cubicBezTo>
                  <a:pt x="430" y="396"/>
                  <a:pt x="422" y="388"/>
                  <a:pt x="422" y="378"/>
                </a:cubicBezTo>
                <a:cubicBezTo>
                  <a:pt x="422" y="368"/>
                  <a:pt x="430" y="360"/>
                  <a:pt x="440" y="360"/>
                </a:cubicBezTo>
                <a:cubicBezTo>
                  <a:pt x="450" y="360"/>
                  <a:pt x="458" y="368"/>
                  <a:pt x="458" y="378"/>
                </a:cubicBezTo>
                <a:cubicBezTo>
                  <a:pt x="458" y="388"/>
                  <a:pt x="450" y="396"/>
                  <a:pt x="440" y="396"/>
                </a:cubicBezTo>
                <a:close/>
                <a:moveTo>
                  <a:pt x="499" y="396"/>
                </a:moveTo>
                <a:cubicBezTo>
                  <a:pt x="489" y="396"/>
                  <a:pt x="481" y="388"/>
                  <a:pt x="481" y="378"/>
                </a:cubicBezTo>
                <a:cubicBezTo>
                  <a:pt x="481" y="368"/>
                  <a:pt x="489" y="360"/>
                  <a:pt x="499" y="360"/>
                </a:cubicBezTo>
                <a:cubicBezTo>
                  <a:pt x="509" y="360"/>
                  <a:pt x="517" y="368"/>
                  <a:pt x="517" y="378"/>
                </a:cubicBezTo>
                <a:cubicBezTo>
                  <a:pt x="517" y="388"/>
                  <a:pt x="509" y="396"/>
                  <a:pt x="499" y="396"/>
                </a:cubicBezTo>
                <a:close/>
                <a:moveTo>
                  <a:pt x="523" y="318"/>
                </a:moveTo>
                <a:cubicBezTo>
                  <a:pt x="47" y="318"/>
                  <a:pt x="47" y="318"/>
                  <a:pt x="47" y="318"/>
                </a:cubicBezTo>
                <a:cubicBezTo>
                  <a:pt x="47" y="46"/>
                  <a:pt x="47" y="46"/>
                  <a:pt x="47" y="46"/>
                </a:cubicBezTo>
                <a:cubicBezTo>
                  <a:pt x="523" y="46"/>
                  <a:pt x="523" y="46"/>
                  <a:pt x="523" y="46"/>
                </a:cubicBezTo>
                <a:lnTo>
                  <a:pt x="523" y="31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cxnSp>
        <p:nvCxnSpPr>
          <p:cNvPr id="95" name="Gerader Verbinder 94">
            <a:extLst>
              <a:ext uri="{FF2B5EF4-FFF2-40B4-BE49-F238E27FC236}">
                <a16:creationId xmlns:a16="http://schemas.microsoft.com/office/drawing/2014/main" id="{EA03D508-85BD-4ED7-94B3-2014096A3079}"/>
              </a:ext>
            </a:extLst>
          </p:cNvPr>
          <p:cNvCxnSpPr/>
          <p:nvPr/>
        </p:nvCxnSpPr>
        <p:spPr bwMode="auto">
          <a:xfrm rot="16200000" flipH="1" flipV="1">
            <a:off x="6544956" y="1391605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8547069D-D853-4D25-9FF5-019FEF63A307}"/>
              </a:ext>
            </a:extLst>
          </p:cNvPr>
          <p:cNvCxnSpPr/>
          <p:nvPr/>
        </p:nvCxnSpPr>
        <p:spPr bwMode="auto">
          <a:xfrm>
            <a:off x="5761970" y="3154842"/>
            <a:ext cx="2264" cy="395287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29" name="Gruppieren 128">
            <a:extLst>
              <a:ext uri="{FF2B5EF4-FFF2-40B4-BE49-F238E27FC236}">
                <a16:creationId xmlns:a16="http://schemas.microsoft.com/office/drawing/2014/main" id="{45CF464E-2C7B-49CA-AC6D-EC1A13462140}"/>
              </a:ext>
            </a:extLst>
          </p:cNvPr>
          <p:cNvGrpSpPr/>
          <p:nvPr/>
        </p:nvGrpSpPr>
        <p:grpSpPr>
          <a:xfrm>
            <a:off x="6822951" y="1560608"/>
            <a:ext cx="984540" cy="222315"/>
            <a:chOff x="996951" y="3324226"/>
            <a:chExt cx="1377949" cy="311150"/>
          </a:xfrm>
          <a:solidFill>
            <a:schemeClr val="bg2"/>
          </a:solidFill>
        </p:grpSpPr>
        <p:sp>
          <p:nvSpPr>
            <p:cNvPr id="130" name="Freeform 91">
              <a:extLst>
                <a:ext uri="{FF2B5EF4-FFF2-40B4-BE49-F238E27FC236}">
                  <a16:creationId xmlns:a16="http://schemas.microsoft.com/office/drawing/2014/main" id="{6E2E1B4F-41B1-4430-9216-94C5BA3A94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6951" y="3324226"/>
              <a:ext cx="1377949" cy="311150"/>
            </a:xfrm>
            <a:custGeom>
              <a:avLst/>
              <a:gdLst>
                <a:gd name="T0" fmla="*/ 0 w 1433"/>
                <a:gd name="T1" fmla="*/ 0 h 321"/>
                <a:gd name="T2" fmla="*/ 0 w 1433"/>
                <a:gd name="T3" fmla="*/ 321 h 321"/>
                <a:gd name="T4" fmla="*/ 1433 w 1433"/>
                <a:gd name="T5" fmla="*/ 321 h 321"/>
                <a:gd name="T6" fmla="*/ 1433 w 1433"/>
                <a:gd name="T7" fmla="*/ 0 h 321"/>
                <a:gd name="T8" fmla="*/ 0 w 1433"/>
                <a:gd name="T9" fmla="*/ 0 h 321"/>
                <a:gd name="T10" fmla="*/ 119 w 1433"/>
                <a:gd name="T11" fmla="*/ 197 h 321"/>
                <a:gd name="T12" fmla="*/ 84 w 1433"/>
                <a:gd name="T13" fmla="*/ 162 h 321"/>
                <a:gd name="T14" fmla="*/ 119 w 1433"/>
                <a:gd name="T15" fmla="*/ 127 h 321"/>
                <a:gd name="T16" fmla="*/ 154 w 1433"/>
                <a:gd name="T17" fmla="*/ 162 h 321"/>
                <a:gd name="T18" fmla="*/ 119 w 1433"/>
                <a:gd name="T19" fmla="*/ 197 h 321"/>
                <a:gd name="T20" fmla="*/ 395 w 1433"/>
                <a:gd name="T21" fmla="*/ 257 h 321"/>
                <a:gd name="T22" fmla="*/ 235 w 1433"/>
                <a:gd name="T23" fmla="*/ 257 h 321"/>
                <a:gd name="T24" fmla="*/ 235 w 1433"/>
                <a:gd name="T25" fmla="*/ 190 h 321"/>
                <a:gd name="T26" fmla="*/ 395 w 1433"/>
                <a:gd name="T27" fmla="*/ 190 h 321"/>
                <a:gd name="T28" fmla="*/ 395 w 1433"/>
                <a:gd name="T29" fmla="*/ 257 h 321"/>
                <a:gd name="T30" fmla="*/ 395 w 1433"/>
                <a:gd name="T31" fmla="*/ 129 h 321"/>
                <a:gd name="T32" fmla="*/ 235 w 1433"/>
                <a:gd name="T33" fmla="*/ 129 h 321"/>
                <a:gd name="T34" fmla="*/ 235 w 1433"/>
                <a:gd name="T35" fmla="*/ 62 h 321"/>
                <a:gd name="T36" fmla="*/ 395 w 1433"/>
                <a:gd name="T37" fmla="*/ 62 h 321"/>
                <a:gd name="T38" fmla="*/ 395 w 1433"/>
                <a:gd name="T39" fmla="*/ 129 h 321"/>
                <a:gd name="T40" fmla="*/ 630 w 1433"/>
                <a:gd name="T41" fmla="*/ 257 h 321"/>
                <a:gd name="T42" fmla="*/ 469 w 1433"/>
                <a:gd name="T43" fmla="*/ 257 h 321"/>
                <a:gd name="T44" fmla="*/ 469 w 1433"/>
                <a:gd name="T45" fmla="*/ 190 h 321"/>
                <a:gd name="T46" fmla="*/ 630 w 1433"/>
                <a:gd name="T47" fmla="*/ 190 h 321"/>
                <a:gd name="T48" fmla="*/ 630 w 1433"/>
                <a:gd name="T49" fmla="*/ 257 h 321"/>
                <a:gd name="T50" fmla="*/ 630 w 1433"/>
                <a:gd name="T51" fmla="*/ 129 h 321"/>
                <a:gd name="T52" fmla="*/ 469 w 1433"/>
                <a:gd name="T53" fmla="*/ 129 h 321"/>
                <a:gd name="T54" fmla="*/ 469 w 1433"/>
                <a:gd name="T55" fmla="*/ 62 h 321"/>
                <a:gd name="T56" fmla="*/ 630 w 1433"/>
                <a:gd name="T57" fmla="*/ 62 h 321"/>
                <a:gd name="T58" fmla="*/ 630 w 1433"/>
                <a:gd name="T59" fmla="*/ 129 h 321"/>
                <a:gd name="T60" fmla="*/ 860 w 1433"/>
                <a:gd name="T61" fmla="*/ 257 h 321"/>
                <a:gd name="T62" fmla="*/ 684 w 1433"/>
                <a:gd name="T63" fmla="*/ 257 h 321"/>
                <a:gd name="T64" fmla="*/ 684 w 1433"/>
                <a:gd name="T65" fmla="*/ 164 h 321"/>
                <a:gd name="T66" fmla="*/ 860 w 1433"/>
                <a:gd name="T67" fmla="*/ 164 h 321"/>
                <a:gd name="T68" fmla="*/ 860 w 1433"/>
                <a:gd name="T69" fmla="*/ 257 h 321"/>
                <a:gd name="T70" fmla="*/ 1071 w 1433"/>
                <a:gd name="T71" fmla="*/ 257 h 321"/>
                <a:gd name="T72" fmla="*/ 911 w 1433"/>
                <a:gd name="T73" fmla="*/ 257 h 321"/>
                <a:gd name="T74" fmla="*/ 911 w 1433"/>
                <a:gd name="T75" fmla="*/ 190 h 321"/>
                <a:gd name="T76" fmla="*/ 1071 w 1433"/>
                <a:gd name="T77" fmla="*/ 190 h 321"/>
                <a:gd name="T78" fmla="*/ 1071 w 1433"/>
                <a:gd name="T79" fmla="*/ 257 h 321"/>
                <a:gd name="T80" fmla="*/ 1071 w 1433"/>
                <a:gd name="T81" fmla="*/ 129 h 321"/>
                <a:gd name="T82" fmla="*/ 911 w 1433"/>
                <a:gd name="T83" fmla="*/ 129 h 321"/>
                <a:gd name="T84" fmla="*/ 911 w 1433"/>
                <a:gd name="T85" fmla="*/ 62 h 321"/>
                <a:gd name="T86" fmla="*/ 1071 w 1433"/>
                <a:gd name="T87" fmla="*/ 62 h 321"/>
                <a:gd name="T88" fmla="*/ 1071 w 1433"/>
                <a:gd name="T89" fmla="*/ 129 h 321"/>
                <a:gd name="T90" fmla="*/ 1199 w 1433"/>
                <a:gd name="T91" fmla="*/ 253 h 321"/>
                <a:gd name="T92" fmla="*/ 1132 w 1433"/>
                <a:gd name="T93" fmla="*/ 253 h 321"/>
                <a:gd name="T94" fmla="*/ 1132 w 1433"/>
                <a:gd name="T95" fmla="*/ 62 h 321"/>
                <a:gd name="T96" fmla="*/ 1199 w 1433"/>
                <a:gd name="T97" fmla="*/ 62 h 321"/>
                <a:gd name="T98" fmla="*/ 1199 w 1433"/>
                <a:gd name="T99" fmla="*/ 253 h 321"/>
                <a:gd name="T100" fmla="*/ 1314 w 1433"/>
                <a:gd name="T101" fmla="*/ 198 h 321"/>
                <a:gd name="T102" fmla="*/ 1279 w 1433"/>
                <a:gd name="T103" fmla="*/ 164 h 321"/>
                <a:gd name="T104" fmla="*/ 1314 w 1433"/>
                <a:gd name="T105" fmla="*/ 129 h 321"/>
                <a:gd name="T106" fmla="*/ 1349 w 1433"/>
                <a:gd name="T107" fmla="*/ 164 h 321"/>
                <a:gd name="T108" fmla="*/ 1314 w 1433"/>
                <a:gd name="T109" fmla="*/ 198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33" h="321">
                  <a:moveTo>
                    <a:pt x="0" y="0"/>
                  </a:moveTo>
                  <a:cubicBezTo>
                    <a:pt x="0" y="321"/>
                    <a:pt x="0" y="321"/>
                    <a:pt x="0" y="321"/>
                  </a:cubicBezTo>
                  <a:cubicBezTo>
                    <a:pt x="1433" y="321"/>
                    <a:pt x="1433" y="321"/>
                    <a:pt x="1433" y="321"/>
                  </a:cubicBezTo>
                  <a:cubicBezTo>
                    <a:pt x="1433" y="0"/>
                    <a:pt x="1433" y="0"/>
                    <a:pt x="1433" y="0"/>
                  </a:cubicBezTo>
                  <a:lnTo>
                    <a:pt x="0" y="0"/>
                  </a:lnTo>
                  <a:close/>
                  <a:moveTo>
                    <a:pt x="119" y="197"/>
                  </a:moveTo>
                  <a:cubicBezTo>
                    <a:pt x="100" y="197"/>
                    <a:pt x="84" y="182"/>
                    <a:pt x="84" y="162"/>
                  </a:cubicBezTo>
                  <a:cubicBezTo>
                    <a:pt x="84" y="143"/>
                    <a:pt x="100" y="127"/>
                    <a:pt x="119" y="127"/>
                  </a:cubicBezTo>
                  <a:cubicBezTo>
                    <a:pt x="138" y="127"/>
                    <a:pt x="154" y="143"/>
                    <a:pt x="154" y="162"/>
                  </a:cubicBezTo>
                  <a:cubicBezTo>
                    <a:pt x="154" y="182"/>
                    <a:pt x="138" y="197"/>
                    <a:pt x="119" y="197"/>
                  </a:cubicBezTo>
                  <a:close/>
                  <a:moveTo>
                    <a:pt x="395" y="257"/>
                  </a:moveTo>
                  <a:cubicBezTo>
                    <a:pt x="235" y="257"/>
                    <a:pt x="235" y="257"/>
                    <a:pt x="235" y="257"/>
                  </a:cubicBezTo>
                  <a:cubicBezTo>
                    <a:pt x="235" y="190"/>
                    <a:pt x="235" y="190"/>
                    <a:pt x="235" y="190"/>
                  </a:cubicBezTo>
                  <a:cubicBezTo>
                    <a:pt x="395" y="190"/>
                    <a:pt x="395" y="190"/>
                    <a:pt x="395" y="190"/>
                  </a:cubicBezTo>
                  <a:lnTo>
                    <a:pt x="395" y="257"/>
                  </a:lnTo>
                  <a:close/>
                  <a:moveTo>
                    <a:pt x="395" y="129"/>
                  </a:moveTo>
                  <a:cubicBezTo>
                    <a:pt x="235" y="129"/>
                    <a:pt x="235" y="129"/>
                    <a:pt x="235" y="129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395" y="62"/>
                    <a:pt x="395" y="62"/>
                    <a:pt x="395" y="62"/>
                  </a:cubicBezTo>
                  <a:lnTo>
                    <a:pt x="395" y="129"/>
                  </a:lnTo>
                  <a:close/>
                  <a:moveTo>
                    <a:pt x="630" y="257"/>
                  </a:moveTo>
                  <a:cubicBezTo>
                    <a:pt x="469" y="257"/>
                    <a:pt x="469" y="257"/>
                    <a:pt x="469" y="257"/>
                  </a:cubicBezTo>
                  <a:cubicBezTo>
                    <a:pt x="469" y="190"/>
                    <a:pt x="469" y="190"/>
                    <a:pt x="469" y="190"/>
                  </a:cubicBezTo>
                  <a:cubicBezTo>
                    <a:pt x="630" y="190"/>
                    <a:pt x="630" y="190"/>
                    <a:pt x="630" y="190"/>
                  </a:cubicBezTo>
                  <a:lnTo>
                    <a:pt x="630" y="257"/>
                  </a:lnTo>
                  <a:close/>
                  <a:moveTo>
                    <a:pt x="630" y="129"/>
                  </a:moveTo>
                  <a:cubicBezTo>
                    <a:pt x="469" y="129"/>
                    <a:pt x="469" y="129"/>
                    <a:pt x="469" y="129"/>
                  </a:cubicBezTo>
                  <a:cubicBezTo>
                    <a:pt x="469" y="62"/>
                    <a:pt x="469" y="62"/>
                    <a:pt x="469" y="62"/>
                  </a:cubicBezTo>
                  <a:cubicBezTo>
                    <a:pt x="630" y="62"/>
                    <a:pt x="630" y="62"/>
                    <a:pt x="630" y="62"/>
                  </a:cubicBezTo>
                  <a:lnTo>
                    <a:pt x="630" y="129"/>
                  </a:lnTo>
                  <a:close/>
                  <a:moveTo>
                    <a:pt x="860" y="257"/>
                  </a:moveTo>
                  <a:cubicBezTo>
                    <a:pt x="684" y="257"/>
                    <a:pt x="684" y="257"/>
                    <a:pt x="684" y="25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860" y="164"/>
                    <a:pt x="860" y="164"/>
                    <a:pt x="860" y="164"/>
                  </a:cubicBezTo>
                  <a:lnTo>
                    <a:pt x="860" y="257"/>
                  </a:lnTo>
                  <a:close/>
                  <a:moveTo>
                    <a:pt x="1071" y="257"/>
                  </a:moveTo>
                  <a:cubicBezTo>
                    <a:pt x="911" y="257"/>
                    <a:pt x="911" y="257"/>
                    <a:pt x="911" y="257"/>
                  </a:cubicBezTo>
                  <a:cubicBezTo>
                    <a:pt x="911" y="190"/>
                    <a:pt x="911" y="190"/>
                    <a:pt x="911" y="190"/>
                  </a:cubicBezTo>
                  <a:cubicBezTo>
                    <a:pt x="1071" y="190"/>
                    <a:pt x="1071" y="190"/>
                    <a:pt x="1071" y="190"/>
                  </a:cubicBezTo>
                  <a:lnTo>
                    <a:pt x="1071" y="257"/>
                  </a:lnTo>
                  <a:close/>
                  <a:moveTo>
                    <a:pt x="1071" y="129"/>
                  </a:moveTo>
                  <a:cubicBezTo>
                    <a:pt x="911" y="129"/>
                    <a:pt x="911" y="129"/>
                    <a:pt x="911" y="129"/>
                  </a:cubicBezTo>
                  <a:cubicBezTo>
                    <a:pt x="911" y="62"/>
                    <a:pt x="911" y="62"/>
                    <a:pt x="911" y="62"/>
                  </a:cubicBezTo>
                  <a:cubicBezTo>
                    <a:pt x="1071" y="62"/>
                    <a:pt x="1071" y="62"/>
                    <a:pt x="1071" y="62"/>
                  </a:cubicBezTo>
                  <a:lnTo>
                    <a:pt x="1071" y="129"/>
                  </a:lnTo>
                  <a:close/>
                  <a:moveTo>
                    <a:pt x="1199" y="253"/>
                  </a:moveTo>
                  <a:cubicBezTo>
                    <a:pt x="1132" y="253"/>
                    <a:pt x="1132" y="253"/>
                    <a:pt x="1132" y="253"/>
                  </a:cubicBezTo>
                  <a:cubicBezTo>
                    <a:pt x="1132" y="62"/>
                    <a:pt x="1132" y="62"/>
                    <a:pt x="1132" y="62"/>
                  </a:cubicBezTo>
                  <a:cubicBezTo>
                    <a:pt x="1199" y="62"/>
                    <a:pt x="1199" y="62"/>
                    <a:pt x="1199" y="62"/>
                  </a:cubicBezTo>
                  <a:lnTo>
                    <a:pt x="1199" y="253"/>
                  </a:lnTo>
                  <a:close/>
                  <a:moveTo>
                    <a:pt x="1314" y="198"/>
                  </a:moveTo>
                  <a:cubicBezTo>
                    <a:pt x="1295" y="198"/>
                    <a:pt x="1279" y="183"/>
                    <a:pt x="1279" y="164"/>
                  </a:cubicBezTo>
                  <a:cubicBezTo>
                    <a:pt x="1279" y="144"/>
                    <a:pt x="1295" y="129"/>
                    <a:pt x="1314" y="129"/>
                  </a:cubicBezTo>
                  <a:cubicBezTo>
                    <a:pt x="1333" y="129"/>
                    <a:pt x="1349" y="144"/>
                    <a:pt x="1349" y="164"/>
                  </a:cubicBezTo>
                  <a:cubicBezTo>
                    <a:pt x="1349" y="183"/>
                    <a:pt x="1333" y="198"/>
                    <a:pt x="1314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1" name="Freeform 92">
              <a:extLst>
                <a:ext uri="{FF2B5EF4-FFF2-40B4-BE49-F238E27FC236}">
                  <a16:creationId xmlns:a16="http://schemas.microsoft.com/office/drawing/2014/main" id="{641BC378-4EB2-4740-9300-8A487DA64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338" y="3484563"/>
              <a:ext cx="109538" cy="92075"/>
            </a:xfrm>
            <a:custGeom>
              <a:avLst/>
              <a:gdLst>
                <a:gd name="T0" fmla="*/ 0 w 69"/>
                <a:gd name="T1" fmla="*/ 0 h 58"/>
                <a:gd name="T2" fmla="*/ 0 w 69"/>
                <a:gd name="T3" fmla="*/ 42 h 58"/>
                <a:gd name="T4" fmla="*/ 14 w 69"/>
                <a:gd name="T5" fmla="*/ 42 h 58"/>
                <a:gd name="T6" fmla="*/ 14 w 69"/>
                <a:gd name="T7" fmla="*/ 51 h 58"/>
                <a:gd name="T8" fmla="*/ 22 w 69"/>
                <a:gd name="T9" fmla="*/ 51 h 58"/>
                <a:gd name="T10" fmla="*/ 22 w 69"/>
                <a:gd name="T11" fmla="*/ 58 h 58"/>
                <a:gd name="T12" fmla="*/ 48 w 69"/>
                <a:gd name="T13" fmla="*/ 58 h 58"/>
                <a:gd name="T14" fmla="*/ 48 w 69"/>
                <a:gd name="T15" fmla="*/ 51 h 58"/>
                <a:gd name="T16" fmla="*/ 56 w 69"/>
                <a:gd name="T17" fmla="*/ 51 h 58"/>
                <a:gd name="T18" fmla="*/ 56 w 69"/>
                <a:gd name="T19" fmla="*/ 42 h 58"/>
                <a:gd name="T20" fmla="*/ 69 w 69"/>
                <a:gd name="T21" fmla="*/ 42 h 58"/>
                <a:gd name="T22" fmla="*/ 69 w 69"/>
                <a:gd name="T23" fmla="*/ 0 h 58"/>
                <a:gd name="T24" fmla="*/ 0 w 69"/>
                <a:gd name="T2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58">
                  <a:moveTo>
                    <a:pt x="0" y="0"/>
                  </a:moveTo>
                  <a:lnTo>
                    <a:pt x="0" y="42"/>
                  </a:lnTo>
                  <a:lnTo>
                    <a:pt x="14" y="42"/>
                  </a:lnTo>
                  <a:lnTo>
                    <a:pt x="14" y="51"/>
                  </a:lnTo>
                  <a:lnTo>
                    <a:pt x="22" y="51"/>
                  </a:lnTo>
                  <a:lnTo>
                    <a:pt x="22" y="58"/>
                  </a:lnTo>
                  <a:lnTo>
                    <a:pt x="48" y="58"/>
                  </a:lnTo>
                  <a:lnTo>
                    <a:pt x="48" y="51"/>
                  </a:lnTo>
                  <a:lnTo>
                    <a:pt x="56" y="51"/>
                  </a:lnTo>
                  <a:lnTo>
                    <a:pt x="56" y="42"/>
                  </a:lnTo>
                  <a:lnTo>
                    <a:pt x="69" y="42"/>
                  </a:lnTo>
                  <a:lnTo>
                    <a:pt x="6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2" name="Rectangle 93">
              <a:extLst>
                <a:ext uri="{FF2B5EF4-FFF2-40B4-BE49-F238E27FC236}">
                  <a16:creationId xmlns:a16="http://schemas.microsoft.com/office/drawing/2014/main" id="{6915AA86-32EE-4B3C-93A2-38E98C19A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5763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3" name="Rectangle 94">
              <a:extLst>
                <a:ext uri="{FF2B5EF4-FFF2-40B4-BE49-F238E27FC236}">
                  <a16:creationId xmlns:a16="http://schemas.microsoft.com/office/drawing/2014/main" id="{A07DF6A4-96FF-47BB-AA44-F587D9C518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84350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3" name="Gerader Verbinder 152">
            <a:extLst>
              <a:ext uri="{FF2B5EF4-FFF2-40B4-BE49-F238E27FC236}">
                <a16:creationId xmlns:a16="http://schemas.microsoft.com/office/drawing/2014/main" id="{1884A7EB-DA8D-485B-A031-57221D126E8E}"/>
              </a:ext>
            </a:extLst>
          </p:cNvPr>
          <p:cNvCxnSpPr>
            <a:cxnSpLocks/>
          </p:cNvCxnSpPr>
          <p:nvPr/>
        </p:nvCxnSpPr>
        <p:spPr bwMode="auto">
          <a:xfrm flipV="1">
            <a:off x="5763102" y="3151521"/>
            <a:ext cx="2987428" cy="3321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5" name="Gerader Verbinder 154">
            <a:extLst>
              <a:ext uri="{FF2B5EF4-FFF2-40B4-BE49-F238E27FC236}">
                <a16:creationId xmlns:a16="http://schemas.microsoft.com/office/drawing/2014/main" id="{6FB3AF94-13C1-4B41-A774-33D4878DC5C6}"/>
              </a:ext>
            </a:extLst>
          </p:cNvPr>
          <p:cNvCxnSpPr/>
          <p:nvPr/>
        </p:nvCxnSpPr>
        <p:spPr bwMode="auto">
          <a:xfrm>
            <a:off x="8741625" y="3141430"/>
            <a:ext cx="0" cy="387974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0" name="Ellipse 219">
            <a:extLst>
              <a:ext uri="{FF2B5EF4-FFF2-40B4-BE49-F238E27FC236}">
                <a16:creationId xmlns:a16="http://schemas.microsoft.com/office/drawing/2014/main" id="{F8921BAE-C384-4028-8EB8-328210B03BD4}"/>
              </a:ext>
            </a:extLst>
          </p:cNvPr>
          <p:cNvSpPr/>
          <p:nvPr/>
        </p:nvSpPr>
        <p:spPr bwMode="auto">
          <a:xfrm>
            <a:off x="6105979" y="2008419"/>
            <a:ext cx="415191" cy="415191"/>
          </a:xfrm>
          <a:prstGeom prst="ellipse">
            <a:avLst/>
          </a:prstGeom>
          <a:solidFill>
            <a:schemeClr val="tx2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  <a:extLst/>
        </p:spPr>
        <p:txBody>
          <a:bodyPr wrap="square" lIns="72000" tIns="54000" rIns="72000" bIns="54000" rtlCol="0" anchor="ctr">
            <a:spAutoFit/>
          </a:bodyPr>
          <a:lstStyle/>
          <a:p>
            <a:pPr marL="215900" indent="-215900" algn="ctr">
              <a:spcAft>
                <a:spcPts val="563"/>
              </a:spcAft>
              <a:buClr>
                <a:schemeClr val="tx2"/>
              </a:buClr>
            </a:pPr>
            <a:endParaRPr lang="de-DE" sz="1400" dirty="0"/>
          </a:p>
        </p:txBody>
      </p:sp>
      <p:cxnSp>
        <p:nvCxnSpPr>
          <p:cNvPr id="221" name="Gerade Verbindung mit Pfeil 220">
            <a:extLst>
              <a:ext uri="{FF2B5EF4-FFF2-40B4-BE49-F238E27FC236}">
                <a16:creationId xmlns:a16="http://schemas.microsoft.com/office/drawing/2014/main" id="{014082AF-EE38-499C-BF59-FA59BDC97A34}"/>
              </a:ext>
            </a:extLst>
          </p:cNvPr>
          <p:cNvCxnSpPr/>
          <p:nvPr/>
        </p:nvCxnSpPr>
        <p:spPr bwMode="auto">
          <a:xfrm flipH="1">
            <a:off x="6160541" y="2242677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2" name="Gerade Verbindung mit Pfeil 221">
            <a:extLst>
              <a:ext uri="{FF2B5EF4-FFF2-40B4-BE49-F238E27FC236}">
                <a16:creationId xmlns:a16="http://schemas.microsoft.com/office/drawing/2014/main" id="{7827C720-CE99-47B5-B32F-357E6A78CDBA}"/>
              </a:ext>
            </a:extLst>
          </p:cNvPr>
          <p:cNvCxnSpPr/>
          <p:nvPr/>
        </p:nvCxnSpPr>
        <p:spPr bwMode="auto">
          <a:xfrm>
            <a:off x="6307311" y="2195268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5" name="Textfeld 224">
            <a:extLst>
              <a:ext uri="{FF2B5EF4-FFF2-40B4-BE49-F238E27FC236}">
                <a16:creationId xmlns:a16="http://schemas.microsoft.com/office/drawing/2014/main" id="{493BD324-B60F-447E-9734-874AEE8FAAC1}"/>
              </a:ext>
            </a:extLst>
          </p:cNvPr>
          <p:cNvSpPr txBox="1"/>
          <p:nvPr/>
        </p:nvSpPr>
        <p:spPr>
          <a:xfrm>
            <a:off x="1282703" y="1503326"/>
            <a:ext cx="2571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Stuxnet / Irongate Angriff</a:t>
            </a: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8F839BDC-39DA-460F-8C95-9D74F7C36D00}"/>
              </a:ext>
            </a:extLst>
          </p:cNvPr>
          <p:cNvSpPr/>
          <p:nvPr/>
        </p:nvSpPr>
        <p:spPr bwMode="auto">
          <a:xfrm>
            <a:off x="5271611" y="3413864"/>
            <a:ext cx="1051242" cy="1246646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9" name="Rechteck 228">
            <a:extLst>
              <a:ext uri="{FF2B5EF4-FFF2-40B4-BE49-F238E27FC236}">
                <a16:creationId xmlns:a16="http://schemas.microsoft.com/office/drawing/2014/main" id="{EBE081F6-ABE5-498D-B8AB-44E36F95D1F1}"/>
              </a:ext>
            </a:extLst>
          </p:cNvPr>
          <p:cNvSpPr/>
          <p:nvPr/>
        </p:nvSpPr>
        <p:spPr bwMode="auto">
          <a:xfrm>
            <a:off x="245148" y="1617250"/>
            <a:ext cx="937038" cy="381344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2" name="Rechteck 231">
            <a:extLst>
              <a:ext uri="{FF2B5EF4-FFF2-40B4-BE49-F238E27FC236}">
                <a16:creationId xmlns:a16="http://schemas.microsoft.com/office/drawing/2014/main" id="{5B5756E5-5231-4DDA-8B5A-68D7690644ED}"/>
              </a:ext>
            </a:extLst>
          </p:cNvPr>
          <p:cNvSpPr/>
          <p:nvPr/>
        </p:nvSpPr>
        <p:spPr bwMode="auto">
          <a:xfrm>
            <a:off x="256964" y="2163900"/>
            <a:ext cx="953611" cy="328996"/>
          </a:xfrm>
          <a:prstGeom prst="rect">
            <a:avLst/>
          </a:prstGeom>
          <a:ln w="76200"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3" name="Textfeld 232">
            <a:extLst>
              <a:ext uri="{FF2B5EF4-FFF2-40B4-BE49-F238E27FC236}">
                <a16:creationId xmlns:a16="http://schemas.microsoft.com/office/drawing/2014/main" id="{483CA3C4-2B33-441D-BAF0-D0931BBD1A7A}"/>
              </a:ext>
            </a:extLst>
          </p:cNvPr>
          <p:cNvSpPr txBox="1"/>
          <p:nvPr/>
        </p:nvSpPr>
        <p:spPr>
          <a:xfrm>
            <a:off x="1267181" y="2046134"/>
            <a:ext cx="2571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Network Intrusion Detection System (NIDS)</a:t>
            </a:r>
          </a:p>
        </p:txBody>
      </p:sp>
      <p:grpSp>
        <p:nvGrpSpPr>
          <p:cNvPr id="234" name="Gruppieren 233">
            <a:extLst>
              <a:ext uri="{FF2B5EF4-FFF2-40B4-BE49-F238E27FC236}">
                <a16:creationId xmlns:a16="http://schemas.microsoft.com/office/drawing/2014/main" id="{5C7A52E0-1FC0-485A-A770-CE5F2B2DDA9C}"/>
              </a:ext>
            </a:extLst>
          </p:cNvPr>
          <p:cNvGrpSpPr/>
          <p:nvPr/>
        </p:nvGrpSpPr>
        <p:grpSpPr>
          <a:xfrm>
            <a:off x="4626239" y="4700712"/>
            <a:ext cx="1800266" cy="1102416"/>
            <a:chOff x="2272125" y="812339"/>
            <a:chExt cx="6405150" cy="3922277"/>
          </a:xfrm>
        </p:grpSpPr>
        <p:grpSp>
          <p:nvGrpSpPr>
            <p:cNvPr id="235" name="Gruppieren 234">
              <a:extLst>
                <a:ext uri="{FF2B5EF4-FFF2-40B4-BE49-F238E27FC236}">
                  <a16:creationId xmlns:a16="http://schemas.microsoft.com/office/drawing/2014/main" id="{B1579BEE-AA02-4A76-A636-0A20EF551E25}"/>
                </a:ext>
              </a:extLst>
            </p:cNvPr>
            <p:cNvGrpSpPr/>
            <p:nvPr/>
          </p:nvGrpSpPr>
          <p:grpSpPr>
            <a:xfrm>
              <a:off x="2272125" y="2193230"/>
              <a:ext cx="4390376" cy="2067436"/>
              <a:chOff x="2272125" y="2193230"/>
              <a:chExt cx="4390376" cy="2067436"/>
            </a:xfrm>
          </p:grpSpPr>
          <p:grpSp>
            <p:nvGrpSpPr>
              <p:cNvPr id="286" name="Gruppieren 285">
                <a:extLst>
                  <a:ext uri="{FF2B5EF4-FFF2-40B4-BE49-F238E27FC236}">
                    <a16:creationId xmlns:a16="http://schemas.microsoft.com/office/drawing/2014/main" id="{7C3B4A25-4343-4BCA-8CB8-70AF2CECD218}"/>
                  </a:ext>
                </a:extLst>
              </p:cNvPr>
              <p:cNvGrpSpPr/>
              <p:nvPr/>
            </p:nvGrpSpPr>
            <p:grpSpPr>
              <a:xfrm>
                <a:off x="2746074" y="2193230"/>
                <a:ext cx="3916425" cy="2067436"/>
                <a:chOff x="2746074" y="2193230"/>
                <a:chExt cx="3916425" cy="2067436"/>
              </a:xfrm>
            </p:grpSpPr>
            <p:sp>
              <p:nvSpPr>
                <p:cNvPr id="290" name="Freeform 5">
                  <a:extLst>
                    <a:ext uri="{FF2B5EF4-FFF2-40B4-BE49-F238E27FC236}">
                      <a16:creationId xmlns:a16="http://schemas.microsoft.com/office/drawing/2014/main" id="{7B99F294-112E-429D-AC12-9D6D0E234D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46074" y="2197131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91" name="Freeform 9">
                  <a:extLst>
                    <a:ext uri="{FF2B5EF4-FFF2-40B4-BE49-F238E27FC236}">
                      <a16:creationId xmlns:a16="http://schemas.microsoft.com/office/drawing/2014/main" id="{8ECCEB1D-C3DF-42A5-AF83-6A10F1B475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90500" y="2193230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287" name="Freeform 6">
                <a:extLst>
                  <a:ext uri="{FF2B5EF4-FFF2-40B4-BE49-F238E27FC236}">
                    <a16:creationId xmlns:a16="http://schemas.microsoft.com/office/drawing/2014/main" id="{E4EA029A-1BB9-4DA9-AB1C-CBD62BF8C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2125" y="2663280"/>
                <a:ext cx="3918376" cy="1593486"/>
              </a:xfrm>
              <a:custGeom>
                <a:avLst/>
                <a:gdLst>
                  <a:gd name="T0" fmla="*/ 1778 w 2009"/>
                  <a:gd name="T1" fmla="*/ 0 h 817"/>
                  <a:gd name="T2" fmla="*/ 247 w 2009"/>
                  <a:gd name="T3" fmla="*/ 0 h 817"/>
                  <a:gd name="T4" fmla="*/ 0 w 2009"/>
                  <a:gd name="T5" fmla="*/ 0 h 817"/>
                  <a:gd name="T6" fmla="*/ 0 w 2009"/>
                  <a:gd name="T7" fmla="*/ 328 h 817"/>
                  <a:gd name="T8" fmla="*/ 0 w 2009"/>
                  <a:gd name="T9" fmla="*/ 817 h 817"/>
                  <a:gd name="T10" fmla="*/ 247 w 2009"/>
                  <a:gd name="T11" fmla="*/ 817 h 817"/>
                  <a:gd name="T12" fmla="*/ 247 w 2009"/>
                  <a:gd name="T13" fmla="*/ 328 h 817"/>
                  <a:gd name="T14" fmla="*/ 1778 w 2009"/>
                  <a:gd name="T15" fmla="*/ 328 h 817"/>
                  <a:gd name="T16" fmla="*/ 1778 w 2009"/>
                  <a:gd name="T17" fmla="*/ 817 h 817"/>
                  <a:gd name="T18" fmla="*/ 2009 w 2009"/>
                  <a:gd name="T19" fmla="*/ 817 h 817"/>
                  <a:gd name="T20" fmla="*/ 2009 w 2009"/>
                  <a:gd name="T21" fmla="*/ 328 h 817"/>
                  <a:gd name="T22" fmla="*/ 2009 w 2009"/>
                  <a:gd name="T23" fmla="*/ 0 h 817"/>
                  <a:gd name="T24" fmla="*/ 1778 w 2009"/>
                  <a:gd name="T25" fmla="*/ 0 h 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09" h="817">
                    <a:moveTo>
                      <a:pt x="1778" y="0"/>
                    </a:moveTo>
                    <a:lnTo>
                      <a:pt x="247" y="0"/>
                    </a:lnTo>
                    <a:lnTo>
                      <a:pt x="0" y="0"/>
                    </a:lnTo>
                    <a:lnTo>
                      <a:pt x="0" y="328"/>
                    </a:lnTo>
                    <a:lnTo>
                      <a:pt x="0" y="817"/>
                    </a:lnTo>
                    <a:lnTo>
                      <a:pt x="247" y="817"/>
                    </a:lnTo>
                    <a:lnTo>
                      <a:pt x="247" y="328"/>
                    </a:lnTo>
                    <a:lnTo>
                      <a:pt x="1778" y="328"/>
                    </a:lnTo>
                    <a:lnTo>
                      <a:pt x="1778" y="817"/>
                    </a:lnTo>
                    <a:lnTo>
                      <a:pt x="2009" y="817"/>
                    </a:lnTo>
                    <a:lnTo>
                      <a:pt x="2009" y="328"/>
                    </a:lnTo>
                    <a:lnTo>
                      <a:pt x="2009" y="0"/>
                    </a:lnTo>
                    <a:lnTo>
                      <a:pt x="1778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88" name="Freeform 7">
                <a:extLst>
                  <a:ext uri="{FF2B5EF4-FFF2-40B4-BE49-F238E27FC236}">
                    <a16:creationId xmlns:a16="http://schemas.microsoft.com/office/drawing/2014/main" id="{C6E47EF5-F26A-49C7-AF46-1AAA8478C0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2125" y="2193230"/>
                <a:ext cx="4390376" cy="470050"/>
              </a:xfrm>
              <a:custGeom>
                <a:avLst/>
                <a:gdLst>
                  <a:gd name="T0" fmla="*/ 239 w 2251"/>
                  <a:gd name="T1" fmla="*/ 0 h 241"/>
                  <a:gd name="T2" fmla="*/ 0 w 2251"/>
                  <a:gd name="T3" fmla="*/ 241 h 241"/>
                  <a:gd name="T4" fmla="*/ 2009 w 2251"/>
                  <a:gd name="T5" fmla="*/ 241 h 241"/>
                  <a:gd name="T6" fmla="*/ 2251 w 2251"/>
                  <a:gd name="T7" fmla="*/ 0 h 241"/>
                  <a:gd name="T8" fmla="*/ 239 w 2251"/>
                  <a:gd name="T9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51" h="241">
                    <a:moveTo>
                      <a:pt x="239" y="0"/>
                    </a:moveTo>
                    <a:lnTo>
                      <a:pt x="0" y="241"/>
                    </a:lnTo>
                    <a:lnTo>
                      <a:pt x="2009" y="241"/>
                    </a:lnTo>
                    <a:lnTo>
                      <a:pt x="2251" y="0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89" name="Freeform 10">
                <a:extLst>
                  <a:ext uri="{FF2B5EF4-FFF2-40B4-BE49-F238E27FC236}">
                    <a16:creationId xmlns:a16="http://schemas.microsoft.com/office/drawing/2014/main" id="{D36F118F-75FE-4437-882B-5C71F08AE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7628" y="2277098"/>
                <a:ext cx="3875467" cy="302314"/>
              </a:xfrm>
              <a:custGeom>
                <a:avLst/>
                <a:gdLst>
                  <a:gd name="T0" fmla="*/ 155 w 1987"/>
                  <a:gd name="T1" fmla="*/ 0 h 155"/>
                  <a:gd name="T2" fmla="*/ 0 w 1987"/>
                  <a:gd name="T3" fmla="*/ 155 h 155"/>
                  <a:gd name="T4" fmla="*/ 1831 w 1987"/>
                  <a:gd name="T5" fmla="*/ 155 h 155"/>
                  <a:gd name="T6" fmla="*/ 1987 w 1987"/>
                  <a:gd name="T7" fmla="*/ 0 h 155"/>
                  <a:gd name="T8" fmla="*/ 155 w 1987"/>
                  <a:gd name="T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7" h="155">
                    <a:moveTo>
                      <a:pt x="155" y="0"/>
                    </a:moveTo>
                    <a:lnTo>
                      <a:pt x="0" y="155"/>
                    </a:lnTo>
                    <a:lnTo>
                      <a:pt x="1831" y="155"/>
                    </a:lnTo>
                    <a:lnTo>
                      <a:pt x="1987" y="0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236" name="Freeform 8">
              <a:extLst>
                <a:ext uri="{FF2B5EF4-FFF2-40B4-BE49-F238E27FC236}">
                  <a16:creationId xmlns:a16="http://schemas.microsoft.com/office/drawing/2014/main" id="{C84DF2F0-5BD4-4359-B61F-C67923360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0500" y="2193230"/>
              <a:ext cx="471999" cy="2063535"/>
            </a:xfrm>
            <a:custGeom>
              <a:avLst/>
              <a:gdLst>
                <a:gd name="T0" fmla="*/ 0 w 242"/>
                <a:gd name="T1" fmla="*/ 1058 h 1058"/>
                <a:gd name="T2" fmla="*/ 242 w 242"/>
                <a:gd name="T3" fmla="*/ 816 h 1058"/>
                <a:gd name="T4" fmla="*/ 242 w 242"/>
                <a:gd name="T5" fmla="*/ 0 h 1058"/>
                <a:gd name="T6" fmla="*/ 0 w 242"/>
                <a:gd name="T7" fmla="*/ 241 h 1058"/>
                <a:gd name="T8" fmla="*/ 0 w 242"/>
                <a:gd name="T9" fmla="*/ 1058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058">
                  <a:moveTo>
                    <a:pt x="0" y="1058"/>
                  </a:moveTo>
                  <a:lnTo>
                    <a:pt x="242" y="816"/>
                  </a:lnTo>
                  <a:lnTo>
                    <a:pt x="242" y="0"/>
                  </a:lnTo>
                  <a:lnTo>
                    <a:pt x="0" y="241"/>
                  </a:lnTo>
                  <a:lnTo>
                    <a:pt x="0" y="1058"/>
                  </a:lnTo>
                  <a:close/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grpSp>
          <p:nvGrpSpPr>
            <p:cNvPr id="237" name="Gruppieren 236">
              <a:extLst>
                <a:ext uri="{FF2B5EF4-FFF2-40B4-BE49-F238E27FC236}">
                  <a16:creationId xmlns:a16="http://schemas.microsoft.com/office/drawing/2014/main" id="{D152121C-F238-4A2B-BE4B-E94C328EF36F}"/>
                </a:ext>
              </a:extLst>
            </p:cNvPr>
            <p:cNvGrpSpPr/>
            <p:nvPr/>
          </p:nvGrpSpPr>
          <p:grpSpPr>
            <a:xfrm>
              <a:off x="4893478" y="1734884"/>
              <a:ext cx="713850" cy="904991"/>
              <a:chOff x="4893478" y="1734884"/>
              <a:chExt cx="713850" cy="904991"/>
            </a:xfrm>
          </p:grpSpPr>
          <p:grpSp>
            <p:nvGrpSpPr>
              <p:cNvPr id="277" name="Gruppieren 276">
                <a:extLst>
                  <a:ext uri="{FF2B5EF4-FFF2-40B4-BE49-F238E27FC236}">
                    <a16:creationId xmlns:a16="http://schemas.microsoft.com/office/drawing/2014/main" id="{26DEC0A5-274D-49D0-AD23-7B6CABB9D7CF}"/>
                  </a:ext>
                </a:extLst>
              </p:cNvPr>
              <p:cNvGrpSpPr/>
              <p:nvPr/>
            </p:nvGrpSpPr>
            <p:grpSpPr>
              <a:xfrm>
                <a:off x="5347923" y="1734884"/>
                <a:ext cx="259405" cy="446645"/>
                <a:chOff x="5347923" y="1734884"/>
                <a:chExt cx="259405" cy="446645"/>
              </a:xfrm>
            </p:grpSpPr>
            <p:sp>
              <p:nvSpPr>
                <p:cNvPr id="283" name="Rectangle 14">
                  <a:extLst>
                    <a:ext uri="{FF2B5EF4-FFF2-40B4-BE49-F238E27FC236}">
                      <a16:creationId xmlns:a16="http://schemas.microsoft.com/office/drawing/2014/main" id="{531374D5-45AD-4F80-9E8E-D14C6B6D27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12287" y="1801198"/>
                  <a:ext cx="136529" cy="292562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84" name="Rectangle 15">
                  <a:extLst>
                    <a:ext uri="{FF2B5EF4-FFF2-40B4-BE49-F238E27FC236}">
                      <a16:creationId xmlns:a16="http://schemas.microsoft.com/office/drawing/2014/main" id="{EF9DF247-D992-40E3-A03F-067EE59C07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47923" y="2093760"/>
                  <a:ext cx="259405" cy="87769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85" name="Freeform 20">
                  <a:extLst>
                    <a:ext uri="{FF2B5EF4-FFF2-40B4-BE49-F238E27FC236}">
                      <a16:creationId xmlns:a16="http://schemas.microsoft.com/office/drawing/2014/main" id="{D4FAECDD-DCA1-4C35-AC21-71B8199AEF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2287" y="1734884"/>
                  <a:ext cx="136529" cy="66314"/>
                </a:xfrm>
                <a:custGeom>
                  <a:avLst/>
                  <a:gdLst>
                    <a:gd name="T0" fmla="*/ 17 w 34"/>
                    <a:gd name="T1" fmla="*/ 0 h 17"/>
                    <a:gd name="T2" fmla="*/ 0 w 34"/>
                    <a:gd name="T3" fmla="*/ 17 h 17"/>
                    <a:gd name="T4" fmla="*/ 34 w 34"/>
                    <a:gd name="T5" fmla="*/ 17 h 17"/>
                    <a:gd name="T6" fmla="*/ 17 w 34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17">
                      <a:moveTo>
                        <a:pt x="17" y="0"/>
                      </a:moveTo>
                      <a:cubicBezTo>
                        <a:pt x="7" y="0"/>
                        <a:pt x="0" y="8"/>
                        <a:pt x="0" y="17"/>
                      </a:cubicBezTo>
                      <a:cubicBezTo>
                        <a:pt x="34" y="17"/>
                        <a:pt x="34" y="17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278" name="Freeform 16">
                <a:extLst>
                  <a:ext uri="{FF2B5EF4-FFF2-40B4-BE49-F238E27FC236}">
                    <a16:creationId xmlns:a16="http://schemas.microsoft.com/office/drawing/2014/main" id="{A269EEBF-B0AC-414B-B499-AE5F0A337A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3478" y="1801198"/>
                <a:ext cx="587074" cy="838677"/>
              </a:xfrm>
              <a:custGeom>
                <a:avLst/>
                <a:gdLst>
                  <a:gd name="T0" fmla="*/ 301 w 301"/>
                  <a:gd name="T1" fmla="*/ 0 h 430"/>
                  <a:gd name="T2" fmla="*/ 301 w 301"/>
                  <a:gd name="T3" fmla="*/ 129 h 430"/>
                  <a:gd name="T4" fmla="*/ 0 w 301"/>
                  <a:gd name="T5" fmla="*/ 430 h 430"/>
                  <a:gd name="T6" fmla="*/ 0 w 301"/>
                  <a:gd name="T7" fmla="*/ 301 h 430"/>
                  <a:gd name="T8" fmla="*/ 301 w 301"/>
                  <a:gd name="T9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" h="430">
                    <a:moveTo>
                      <a:pt x="301" y="0"/>
                    </a:moveTo>
                    <a:lnTo>
                      <a:pt x="301" y="129"/>
                    </a:lnTo>
                    <a:lnTo>
                      <a:pt x="0" y="430"/>
                    </a:lnTo>
                    <a:lnTo>
                      <a:pt x="0" y="301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279" name="Gruppieren 278">
                <a:extLst>
                  <a:ext uri="{FF2B5EF4-FFF2-40B4-BE49-F238E27FC236}">
                    <a16:creationId xmlns:a16="http://schemas.microsoft.com/office/drawing/2014/main" id="{709524C3-85E7-4938-8AF2-29CC5F764086}"/>
                  </a:ext>
                </a:extLst>
              </p:cNvPr>
              <p:cNvGrpSpPr/>
              <p:nvPr/>
            </p:nvGrpSpPr>
            <p:grpSpPr>
              <a:xfrm>
                <a:off x="4973444" y="1873363"/>
                <a:ext cx="434942" cy="690445"/>
                <a:chOff x="4973444" y="1873363"/>
                <a:chExt cx="434942" cy="690445"/>
              </a:xfrm>
            </p:grpSpPr>
            <p:sp>
              <p:nvSpPr>
                <p:cNvPr id="280" name="Freeform 17">
                  <a:extLst>
                    <a:ext uri="{FF2B5EF4-FFF2-40B4-BE49-F238E27FC236}">
                      <a16:creationId xmlns:a16="http://schemas.microsoft.com/office/drawing/2014/main" id="{04D5E6F4-9763-44BB-B1CB-467C1750BB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4518" y="1873363"/>
                  <a:ext cx="83868" cy="335471"/>
                </a:xfrm>
                <a:custGeom>
                  <a:avLst/>
                  <a:gdLst>
                    <a:gd name="T0" fmla="*/ 43 w 43"/>
                    <a:gd name="T1" fmla="*/ 0 h 172"/>
                    <a:gd name="T2" fmla="*/ 43 w 43"/>
                    <a:gd name="T3" fmla="*/ 131 h 172"/>
                    <a:gd name="T4" fmla="*/ 0 w 43"/>
                    <a:gd name="T5" fmla="*/ 172 h 172"/>
                    <a:gd name="T6" fmla="*/ 0 w 43"/>
                    <a:gd name="T7" fmla="*/ 41 h 172"/>
                    <a:gd name="T8" fmla="*/ 43 w 43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172">
                      <a:moveTo>
                        <a:pt x="43" y="0"/>
                      </a:moveTo>
                      <a:lnTo>
                        <a:pt x="43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81" name="Freeform 18">
                  <a:extLst>
                    <a:ext uri="{FF2B5EF4-FFF2-40B4-BE49-F238E27FC236}">
                      <a16:creationId xmlns:a16="http://schemas.microsoft.com/office/drawing/2014/main" id="{3AD6739C-501F-4ECD-B41D-75CDFE0227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56782" y="2044999"/>
                  <a:ext cx="79967" cy="331570"/>
                </a:xfrm>
                <a:custGeom>
                  <a:avLst/>
                  <a:gdLst>
                    <a:gd name="T0" fmla="*/ 41 w 41"/>
                    <a:gd name="T1" fmla="*/ 0 h 170"/>
                    <a:gd name="T2" fmla="*/ 41 w 41"/>
                    <a:gd name="T3" fmla="*/ 129 h 170"/>
                    <a:gd name="T4" fmla="*/ 0 w 41"/>
                    <a:gd name="T5" fmla="*/ 170 h 170"/>
                    <a:gd name="T6" fmla="*/ 0 w 41"/>
                    <a:gd name="T7" fmla="*/ 41 h 170"/>
                    <a:gd name="T8" fmla="*/ 41 w 41"/>
                    <a:gd name="T9" fmla="*/ 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0">
                      <a:moveTo>
                        <a:pt x="41" y="0"/>
                      </a:moveTo>
                      <a:lnTo>
                        <a:pt x="41" y="129"/>
                      </a:lnTo>
                      <a:lnTo>
                        <a:pt x="0" y="170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82" name="Freeform 19">
                  <a:extLst>
                    <a:ext uri="{FF2B5EF4-FFF2-40B4-BE49-F238E27FC236}">
                      <a16:creationId xmlns:a16="http://schemas.microsoft.com/office/drawing/2014/main" id="{073615A8-95DA-4C94-838C-CC52A0FDE7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73444" y="2228337"/>
                  <a:ext cx="79967" cy="335471"/>
                </a:xfrm>
                <a:custGeom>
                  <a:avLst/>
                  <a:gdLst>
                    <a:gd name="T0" fmla="*/ 41 w 41"/>
                    <a:gd name="T1" fmla="*/ 0 h 172"/>
                    <a:gd name="T2" fmla="*/ 41 w 41"/>
                    <a:gd name="T3" fmla="*/ 131 h 172"/>
                    <a:gd name="T4" fmla="*/ 0 w 41"/>
                    <a:gd name="T5" fmla="*/ 172 h 172"/>
                    <a:gd name="T6" fmla="*/ 0 w 41"/>
                    <a:gd name="T7" fmla="*/ 41 h 172"/>
                    <a:gd name="T8" fmla="*/ 41 w 41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2">
                      <a:moveTo>
                        <a:pt x="41" y="0"/>
                      </a:moveTo>
                      <a:lnTo>
                        <a:pt x="41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238" name="Gruppieren 237">
              <a:extLst>
                <a:ext uri="{FF2B5EF4-FFF2-40B4-BE49-F238E27FC236}">
                  <a16:creationId xmlns:a16="http://schemas.microsoft.com/office/drawing/2014/main" id="{D82EFC13-65F9-45A8-81B4-5800C9AD536D}"/>
                </a:ext>
              </a:extLst>
            </p:cNvPr>
            <p:cNvGrpSpPr/>
            <p:nvPr/>
          </p:nvGrpSpPr>
          <p:grpSpPr>
            <a:xfrm>
              <a:off x="3824652" y="1518388"/>
              <a:ext cx="434942" cy="670942"/>
              <a:chOff x="3824652" y="1518388"/>
              <a:chExt cx="434942" cy="670942"/>
            </a:xfrm>
          </p:grpSpPr>
          <p:sp>
            <p:nvSpPr>
              <p:cNvPr id="274" name="Rectangle 21">
                <a:extLst>
                  <a:ext uri="{FF2B5EF4-FFF2-40B4-BE49-F238E27FC236}">
                    <a16:creationId xmlns:a16="http://schemas.microsoft.com/office/drawing/2014/main" id="{BFDCCE90-2CEF-437F-901A-F5D5A4B0C4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2420" y="2101561"/>
                <a:ext cx="259405" cy="87769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5" name="Rectangle 22">
                <a:extLst>
                  <a:ext uri="{FF2B5EF4-FFF2-40B4-BE49-F238E27FC236}">
                    <a16:creationId xmlns:a16="http://schemas.microsoft.com/office/drawing/2014/main" id="{0D415F39-7841-4980-8DFB-FC8F146FBD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4833" y="1842156"/>
                <a:ext cx="136529" cy="259405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6" name="Oval 23">
                <a:extLst>
                  <a:ext uri="{FF2B5EF4-FFF2-40B4-BE49-F238E27FC236}">
                    <a16:creationId xmlns:a16="http://schemas.microsoft.com/office/drawing/2014/main" id="{C4658141-51FA-476F-AF4E-C8A3131263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652" y="1518388"/>
                <a:ext cx="434942" cy="434942"/>
              </a:xfrm>
              <a:prstGeom prst="ellipse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239" name="Gruppieren 238">
              <a:extLst>
                <a:ext uri="{FF2B5EF4-FFF2-40B4-BE49-F238E27FC236}">
                  <a16:creationId xmlns:a16="http://schemas.microsoft.com/office/drawing/2014/main" id="{601F6E09-9ACE-4CAE-9C1B-B098C436A617}"/>
                </a:ext>
              </a:extLst>
            </p:cNvPr>
            <p:cNvGrpSpPr/>
            <p:nvPr/>
          </p:nvGrpSpPr>
          <p:grpSpPr>
            <a:xfrm>
              <a:off x="3887065" y="1571049"/>
              <a:ext cx="312066" cy="331570"/>
              <a:chOff x="3887065" y="1571049"/>
              <a:chExt cx="312066" cy="331570"/>
            </a:xfrm>
          </p:grpSpPr>
          <p:sp>
            <p:nvSpPr>
              <p:cNvPr id="260" name="Freeform 24">
                <a:extLst>
                  <a:ext uri="{FF2B5EF4-FFF2-40B4-BE49-F238E27FC236}">
                    <a16:creationId xmlns:a16="http://schemas.microsoft.com/office/drawing/2014/main" id="{0E0B54E5-948C-4C6E-AA9C-AF70207452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032" y="1651016"/>
                <a:ext cx="152132" cy="179438"/>
              </a:xfrm>
              <a:custGeom>
                <a:avLst/>
                <a:gdLst>
                  <a:gd name="T0" fmla="*/ 0 w 38"/>
                  <a:gd name="T1" fmla="*/ 20 h 45"/>
                  <a:gd name="T2" fmla="*/ 4 w 38"/>
                  <a:gd name="T3" fmla="*/ 32 h 45"/>
                  <a:gd name="T4" fmla="*/ 10 w 38"/>
                  <a:gd name="T5" fmla="*/ 45 h 45"/>
                  <a:gd name="T6" fmla="*/ 28 w 38"/>
                  <a:gd name="T7" fmla="*/ 45 h 45"/>
                  <a:gd name="T8" fmla="*/ 33 w 38"/>
                  <a:gd name="T9" fmla="*/ 32 h 45"/>
                  <a:gd name="T10" fmla="*/ 38 w 38"/>
                  <a:gd name="T11" fmla="*/ 20 h 45"/>
                  <a:gd name="T12" fmla="*/ 19 w 38"/>
                  <a:gd name="T13" fmla="*/ 0 h 45"/>
                  <a:gd name="T14" fmla="*/ 0 w 38"/>
                  <a:gd name="T15" fmla="*/ 2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45">
                    <a:moveTo>
                      <a:pt x="0" y="20"/>
                    </a:moveTo>
                    <a:cubicBezTo>
                      <a:pt x="0" y="24"/>
                      <a:pt x="2" y="28"/>
                      <a:pt x="4" y="32"/>
                    </a:cubicBezTo>
                    <a:cubicBezTo>
                      <a:pt x="7" y="36"/>
                      <a:pt x="9" y="40"/>
                      <a:pt x="10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8" y="40"/>
                      <a:pt x="31" y="36"/>
                      <a:pt x="33" y="32"/>
                    </a:cubicBezTo>
                    <a:cubicBezTo>
                      <a:pt x="35" y="28"/>
                      <a:pt x="38" y="24"/>
                      <a:pt x="38" y="20"/>
                    </a:cubicBezTo>
                    <a:cubicBezTo>
                      <a:pt x="38" y="8"/>
                      <a:pt x="28" y="0"/>
                      <a:pt x="19" y="0"/>
                    </a:cubicBezTo>
                    <a:cubicBezTo>
                      <a:pt x="8" y="0"/>
                      <a:pt x="0" y="8"/>
                      <a:pt x="0" y="20"/>
                    </a:cubicBezTo>
                    <a:close/>
                  </a:path>
                </a:pathLst>
              </a:custGeom>
              <a:solidFill>
                <a:srgbClr val="FFDC0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1" name="Freeform 25">
                <a:extLst>
                  <a:ext uri="{FF2B5EF4-FFF2-40B4-BE49-F238E27FC236}">
                    <a16:creationId xmlns:a16="http://schemas.microsoft.com/office/drawing/2014/main" id="{0F63BBFF-5643-4068-80CD-0480E17E89B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55329" y="1639313"/>
                <a:ext cx="171636" cy="202843"/>
              </a:xfrm>
              <a:custGeom>
                <a:avLst/>
                <a:gdLst>
                  <a:gd name="T0" fmla="*/ 33 w 43"/>
                  <a:gd name="T1" fmla="*/ 51 h 51"/>
                  <a:gd name="T2" fmla="*/ 10 w 43"/>
                  <a:gd name="T3" fmla="*/ 51 h 51"/>
                  <a:gd name="T4" fmla="*/ 10 w 43"/>
                  <a:gd name="T5" fmla="*/ 49 h 51"/>
                  <a:gd name="T6" fmla="*/ 5 w 43"/>
                  <a:gd name="T7" fmla="*/ 36 h 51"/>
                  <a:gd name="T8" fmla="*/ 0 w 43"/>
                  <a:gd name="T9" fmla="*/ 23 h 51"/>
                  <a:gd name="T10" fmla="*/ 6 w 43"/>
                  <a:gd name="T11" fmla="*/ 6 h 51"/>
                  <a:gd name="T12" fmla="*/ 22 w 43"/>
                  <a:gd name="T13" fmla="*/ 0 h 51"/>
                  <a:gd name="T14" fmla="*/ 43 w 43"/>
                  <a:gd name="T15" fmla="*/ 23 h 51"/>
                  <a:gd name="T16" fmla="*/ 38 w 43"/>
                  <a:gd name="T17" fmla="*/ 36 h 51"/>
                  <a:gd name="T18" fmla="*/ 33 w 43"/>
                  <a:gd name="T19" fmla="*/ 49 h 51"/>
                  <a:gd name="T20" fmla="*/ 33 w 43"/>
                  <a:gd name="T21" fmla="*/ 51 h 51"/>
                  <a:gd name="T22" fmla="*/ 13 w 43"/>
                  <a:gd name="T23" fmla="*/ 48 h 51"/>
                  <a:gd name="T24" fmla="*/ 31 w 43"/>
                  <a:gd name="T25" fmla="*/ 48 h 51"/>
                  <a:gd name="T26" fmla="*/ 36 w 43"/>
                  <a:gd name="T27" fmla="*/ 35 h 51"/>
                  <a:gd name="T28" fmla="*/ 41 w 43"/>
                  <a:gd name="T29" fmla="*/ 23 h 51"/>
                  <a:gd name="T30" fmla="*/ 22 w 43"/>
                  <a:gd name="T31" fmla="*/ 3 h 51"/>
                  <a:gd name="T32" fmla="*/ 3 w 43"/>
                  <a:gd name="T33" fmla="*/ 23 h 51"/>
                  <a:gd name="T34" fmla="*/ 7 w 43"/>
                  <a:gd name="T35" fmla="*/ 35 h 51"/>
                  <a:gd name="T36" fmla="*/ 13 w 43"/>
                  <a:gd name="T37" fmla="*/ 4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" h="51">
                    <a:moveTo>
                      <a:pt x="33" y="51"/>
                    </a:move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4"/>
                      <a:pt x="8" y="40"/>
                      <a:pt x="5" y="36"/>
                    </a:cubicBezTo>
                    <a:cubicBezTo>
                      <a:pt x="3" y="32"/>
                      <a:pt x="0" y="28"/>
                      <a:pt x="0" y="23"/>
                    </a:cubicBezTo>
                    <a:cubicBezTo>
                      <a:pt x="0" y="16"/>
                      <a:pt x="2" y="10"/>
                      <a:pt x="6" y="6"/>
                    </a:cubicBezTo>
                    <a:cubicBezTo>
                      <a:pt x="10" y="2"/>
                      <a:pt x="16" y="0"/>
                      <a:pt x="22" y="0"/>
                    </a:cubicBezTo>
                    <a:cubicBezTo>
                      <a:pt x="32" y="0"/>
                      <a:pt x="43" y="9"/>
                      <a:pt x="43" y="23"/>
                    </a:cubicBezTo>
                    <a:cubicBezTo>
                      <a:pt x="43" y="28"/>
                      <a:pt x="41" y="32"/>
                      <a:pt x="38" y="36"/>
                    </a:cubicBezTo>
                    <a:cubicBezTo>
                      <a:pt x="36" y="40"/>
                      <a:pt x="33" y="44"/>
                      <a:pt x="33" y="49"/>
                    </a:cubicBezTo>
                    <a:lnTo>
                      <a:pt x="33" y="51"/>
                    </a:lnTo>
                    <a:close/>
                    <a:moveTo>
                      <a:pt x="13" y="48"/>
                    </a:move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3"/>
                      <a:pt x="34" y="39"/>
                      <a:pt x="36" y="35"/>
                    </a:cubicBezTo>
                    <a:cubicBezTo>
                      <a:pt x="38" y="31"/>
                      <a:pt x="41" y="27"/>
                      <a:pt x="41" y="23"/>
                    </a:cubicBezTo>
                    <a:cubicBezTo>
                      <a:pt x="41" y="11"/>
                      <a:pt x="31" y="3"/>
                      <a:pt x="22" y="3"/>
                    </a:cubicBezTo>
                    <a:cubicBezTo>
                      <a:pt x="11" y="3"/>
                      <a:pt x="3" y="11"/>
                      <a:pt x="3" y="23"/>
                    </a:cubicBezTo>
                    <a:cubicBezTo>
                      <a:pt x="3" y="27"/>
                      <a:pt x="5" y="31"/>
                      <a:pt x="7" y="35"/>
                    </a:cubicBezTo>
                    <a:cubicBezTo>
                      <a:pt x="10" y="39"/>
                      <a:pt x="12" y="43"/>
                      <a:pt x="13" y="4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2" name="Freeform 26">
                <a:extLst>
                  <a:ext uri="{FF2B5EF4-FFF2-40B4-BE49-F238E27FC236}">
                    <a16:creationId xmlns:a16="http://schemas.microsoft.com/office/drawing/2014/main" id="{6AA68A70-32A9-443D-BF92-3221D825C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7065" y="1717330"/>
                <a:ext cx="44860" cy="13653"/>
              </a:xfrm>
              <a:custGeom>
                <a:avLst/>
                <a:gdLst>
                  <a:gd name="T0" fmla="*/ 9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9 w 11"/>
                  <a:gd name="T9" fmla="*/ 0 h 3"/>
                  <a:gd name="T10" fmla="*/ 11 w 11"/>
                  <a:gd name="T11" fmla="*/ 2 h 3"/>
                  <a:gd name="T12" fmla="*/ 9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9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9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3" name="Freeform 27">
                <a:extLst>
                  <a:ext uri="{FF2B5EF4-FFF2-40B4-BE49-F238E27FC236}">
                    <a16:creationId xmlns:a16="http://schemas.microsoft.com/office/drawing/2014/main" id="{54208717-1AA7-47B4-AC4B-66F7F56DA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19" y="1643214"/>
                <a:ext cx="42909" cy="27306"/>
              </a:xfrm>
              <a:custGeom>
                <a:avLst/>
                <a:gdLst>
                  <a:gd name="T0" fmla="*/ 9 w 11"/>
                  <a:gd name="T1" fmla="*/ 7 h 7"/>
                  <a:gd name="T2" fmla="*/ 9 w 11"/>
                  <a:gd name="T3" fmla="*/ 7 h 7"/>
                  <a:gd name="T4" fmla="*/ 1 w 11"/>
                  <a:gd name="T5" fmla="*/ 3 h 7"/>
                  <a:gd name="T6" fmla="*/ 1 w 11"/>
                  <a:gd name="T7" fmla="*/ 1 h 7"/>
                  <a:gd name="T8" fmla="*/ 3 w 11"/>
                  <a:gd name="T9" fmla="*/ 1 h 7"/>
                  <a:gd name="T10" fmla="*/ 10 w 11"/>
                  <a:gd name="T11" fmla="*/ 5 h 7"/>
                  <a:gd name="T12" fmla="*/ 11 w 11"/>
                  <a:gd name="T13" fmla="*/ 7 h 7"/>
                  <a:gd name="T14" fmla="*/ 9 w 11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7"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5"/>
                      <a:pt x="11" y="6"/>
                      <a:pt x="11" y="7"/>
                    </a:cubicBezTo>
                    <a:cubicBezTo>
                      <a:pt x="10" y="7"/>
                      <a:pt x="10" y="7"/>
                      <a:pt x="9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4" name="Freeform 28">
                <a:extLst>
                  <a:ext uri="{FF2B5EF4-FFF2-40B4-BE49-F238E27FC236}">
                    <a16:creationId xmlns:a16="http://schemas.microsoft.com/office/drawing/2014/main" id="{A89ED333-28A5-47A3-B454-7E2D35872B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9230" y="1586653"/>
                <a:ext cx="33158" cy="42909"/>
              </a:xfrm>
              <a:custGeom>
                <a:avLst/>
                <a:gdLst>
                  <a:gd name="T0" fmla="*/ 6 w 8"/>
                  <a:gd name="T1" fmla="*/ 11 h 11"/>
                  <a:gd name="T2" fmla="*/ 5 w 8"/>
                  <a:gd name="T3" fmla="*/ 10 h 11"/>
                  <a:gd name="T4" fmla="*/ 1 w 8"/>
                  <a:gd name="T5" fmla="*/ 3 h 11"/>
                  <a:gd name="T6" fmla="*/ 1 w 8"/>
                  <a:gd name="T7" fmla="*/ 1 h 11"/>
                  <a:gd name="T8" fmla="*/ 3 w 8"/>
                  <a:gd name="T9" fmla="*/ 1 h 11"/>
                  <a:gd name="T10" fmla="*/ 7 w 8"/>
                  <a:gd name="T11" fmla="*/ 9 h 11"/>
                  <a:gd name="T12" fmla="*/ 7 w 8"/>
                  <a:gd name="T13" fmla="*/ 11 h 11"/>
                  <a:gd name="T14" fmla="*/ 6 w 8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1">
                    <a:moveTo>
                      <a:pt x="6" y="11"/>
                    </a:moveTo>
                    <a:cubicBezTo>
                      <a:pt x="6" y="11"/>
                      <a:pt x="5" y="11"/>
                      <a:pt x="5" y="1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9"/>
                      <a:pt x="7" y="10"/>
                      <a:pt x="7" y="11"/>
                    </a:cubicBezTo>
                    <a:cubicBezTo>
                      <a:pt x="7" y="11"/>
                      <a:pt x="6" y="11"/>
                      <a:pt x="6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5" name="Freeform 29">
                <a:extLst>
                  <a:ext uri="{FF2B5EF4-FFF2-40B4-BE49-F238E27FC236}">
                    <a16:creationId xmlns:a16="http://schemas.microsoft.com/office/drawing/2014/main" id="{C04BC4B4-6F27-4703-B9B2-0E26D7A6B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5297" y="1571049"/>
                <a:ext cx="11702" cy="42909"/>
              </a:xfrm>
              <a:custGeom>
                <a:avLst/>
                <a:gdLst>
                  <a:gd name="T0" fmla="*/ 2 w 3"/>
                  <a:gd name="T1" fmla="*/ 11 h 11"/>
                  <a:gd name="T2" fmla="*/ 2 w 3"/>
                  <a:gd name="T3" fmla="*/ 11 h 11"/>
                  <a:gd name="T4" fmla="*/ 0 w 3"/>
                  <a:gd name="T5" fmla="*/ 9 h 11"/>
                  <a:gd name="T6" fmla="*/ 0 w 3"/>
                  <a:gd name="T7" fmla="*/ 1 h 11"/>
                  <a:gd name="T8" fmla="*/ 2 w 3"/>
                  <a:gd name="T9" fmla="*/ 0 h 11"/>
                  <a:gd name="T10" fmla="*/ 2 w 3"/>
                  <a:gd name="T11" fmla="*/ 0 h 11"/>
                  <a:gd name="T12" fmla="*/ 3 w 3"/>
                  <a:gd name="T13" fmla="*/ 1 h 11"/>
                  <a:gd name="T14" fmla="*/ 3 w 3"/>
                  <a:gd name="T15" fmla="*/ 9 h 11"/>
                  <a:gd name="T16" fmla="*/ 2 w 3"/>
                  <a:gd name="T1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1">
                    <a:moveTo>
                      <a:pt x="2" y="11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0"/>
                      <a:pt x="0" y="9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2" y="11"/>
                      <a:pt x="2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6" name="Freeform 30">
                <a:extLst>
                  <a:ext uri="{FF2B5EF4-FFF2-40B4-BE49-F238E27FC236}">
                    <a16:creationId xmlns:a16="http://schemas.microsoft.com/office/drawing/2014/main" id="{433EF00B-CA1A-4F4B-80B9-DA0EB16127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5759" y="1586653"/>
                <a:ext cx="27306" cy="42909"/>
              </a:xfrm>
              <a:custGeom>
                <a:avLst/>
                <a:gdLst>
                  <a:gd name="T0" fmla="*/ 1 w 7"/>
                  <a:gd name="T1" fmla="*/ 11 h 11"/>
                  <a:gd name="T2" fmla="*/ 1 w 7"/>
                  <a:gd name="T3" fmla="*/ 11 h 11"/>
                  <a:gd name="T4" fmla="*/ 0 w 7"/>
                  <a:gd name="T5" fmla="*/ 9 h 11"/>
                  <a:gd name="T6" fmla="*/ 4 w 7"/>
                  <a:gd name="T7" fmla="*/ 1 h 11"/>
                  <a:gd name="T8" fmla="*/ 6 w 7"/>
                  <a:gd name="T9" fmla="*/ 1 h 11"/>
                  <a:gd name="T10" fmla="*/ 7 w 7"/>
                  <a:gd name="T11" fmla="*/ 3 h 11"/>
                  <a:gd name="T12" fmla="*/ 3 w 7"/>
                  <a:gd name="T13" fmla="*/ 10 h 11"/>
                  <a:gd name="T14" fmla="*/ 1 w 7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1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0"/>
                      <a:pt x="6" y="1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1"/>
                      <a:pt x="2" y="11"/>
                      <a:pt x="1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7" name="Freeform 31">
                <a:extLst>
                  <a:ext uri="{FF2B5EF4-FFF2-40B4-BE49-F238E27FC236}">
                    <a16:creationId xmlns:a16="http://schemas.microsoft.com/office/drawing/2014/main" id="{AE561988-383D-4754-8893-F22CAF9288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8668" y="1643214"/>
                <a:ext cx="40959" cy="27306"/>
              </a:xfrm>
              <a:custGeom>
                <a:avLst/>
                <a:gdLst>
                  <a:gd name="T0" fmla="*/ 1 w 10"/>
                  <a:gd name="T1" fmla="*/ 7 h 7"/>
                  <a:gd name="T2" fmla="*/ 0 w 10"/>
                  <a:gd name="T3" fmla="*/ 7 h 7"/>
                  <a:gd name="T4" fmla="*/ 0 w 10"/>
                  <a:gd name="T5" fmla="*/ 5 h 7"/>
                  <a:gd name="T6" fmla="*/ 8 w 10"/>
                  <a:gd name="T7" fmla="*/ 1 h 7"/>
                  <a:gd name="T8" fmla="*/ 10 w 10"/>
                  <a:gd name="T9" fmla="*/ 1 h 7"/>
                  <a:gd name="T10" fmla="*/ 9 w 10"/>
                  <a:gd name="T11" fmla="*/ 3 h 7"/>
                  <a:gd name="T12" fmla="*/ 2 w 10"/>
                  <a:gd name="T13" fmla="*/ 7 h 7"/>
                  <a:gd name="T14" fmla="*/ 1 w 10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7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9" y="1"/>
                      <a:pt x="10" y="1"/>
                    </a:cubicBezTo>
                    <a:cubicBezTo>
                      <a:pt x="10" y="2"/>
                      <a:pt x="10" y="3"/>
                      <a:pt x="9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8" name="Freeform 32">
                <a:extLst>
                  <a:ext uri="{FF2B5EF4-FFF2-40B4-BE49-F238E27FC236}">
                    <a16:creationId xmlns:a16="http://schemas.microsoft.com/office/drawing/2014/main" id="{CB6E5C3C-A62F-45CA-955B-AE3853578D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6222" y="1717330"/>
                <a:ext cx="42909" cy="13653"/>
              </a:xfrm>
              <a:custGeom>
                <a:avLst/>
                <a:gdLst>
                  <a:gd name="T0" fmla="*/ 10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10 w 11"/>
                  <a:gd name="T9" fmla="*/ 0 h 3"/>
                  <a:gd name="T10" fmla="*/ 11 w 11"/>
                  <a:gd name="T11" fmla="*/ 2 h 3"/>
                  <a:gd name="T12" fmla="*/ 10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1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10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9" name="Freeform 33">
                <a:extLst>
                  <a:ext uri="{FF2B5EF4-FFF2-40B4-BE49-F238E27FC236}">
                    <a16:creationId xmlns:a16="http://schemas.microsoft.com/office/drawing/2014/main" id="{ACF248DE-E46F-4178-BED9-C0D65EB26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2388" y="1826553"/>
                <a:ext cx="99472" cy="19504"/>
              </a:xfrm>
              <a:custGeom>
                <a:avLst/>
                <a:gdLst>
                  <a:gd name="T0" fmla="*/ 23 w 25"/>
                  <a:gd name="T1" fmla="*/ 5 h 5"/>
                  <a:gd name="T2" fmla="*/ 3 w 25"/>
                  <a:gd name="T3" fmla="*/ 5 h 5"/>
                  <a:gd name="T4" fmla="*/ 0 w 25"/>
                  <a:gd name="T5" fmla="*/ 3 h 5"/>
                  <a:gd name="T6" fmla="*/ 3 w 25"/>
                  <a:gd name="T7" fmla="*/ 0 h 5"/>
                  <a:gd name="T8" fmla="*/ 23 w 25"/>
                  <a:gd name="T9" fmla="*/ 0 h 5"/>
                  <a:gd name="T10" fmla="*/ 25 w 25"/>
                  <a:gd name="T11" fmla="*/ 3 h 5"/>
                  <a:gd name="T12" fmla="*/ 23 w 25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5" y="1"/>
                      <a:pt x="25" y="3"/>
                    </a:cubicBezTo>
                    <a:cubicBezTo>
                      <a:pt x="25" y="4"/>
                      <a:pt x="24" y="5"/>
                      <a:pt x="23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0" name="Freeform 34">
                <a:extLst>
                  <a:ext uri="{FF2B5EF4-FFF2-40B4-BE49-F238E27FC236}">
                    <a16:creationId xmlns:a16="http://schemas.microsoft.com/office/drawing/2014/main" id="{9C6F5812-0414-4384-B698-DB641C731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00189" y="1734884"/>
                <a:ext cx="87769" cy="95571"/>
              </a:xfrm>
              <a:custGeom>
                <a:avLst/>
                <a:gdLst>
                  <a:gd name="T0" fmla="*/ 12 w 22"/>
                  <a:gd name="T1" fmla="*/ 24 h 24"/>
                  <a:gd name="T2" fmla="*/ 12 w 22"/>
                  <a:gd name="T3" fmla="*/ 14 h 24"/>
                  <a:gd name="T4" fmla="*/ 10 w 22"/>
                  <a:gd name="T5" fmla="*/ 14 h 24"/>
                  <a:gd name="T6" fmla="*/ 10 w 22"/>
                  <a:gd name="T7" fmla="*/ 24 h 24"/>
                  <a:gd name="T8" fmla="*/ 7 w 22"/>
                  <a:gd name="T9" fmla="*/ 24 h 24"/>
                  <a:gd name="T10" fmla="*/ 7 w 22"/>
                  <a:gd name="T11" fmla="*/ 14 h 24"/>
                  <a:gd name="T12" fmla="*/ 1 w 22"/>
                  <a:gd name="T13" fmla="*/ 10 h 24"/>
                  <a:gd name="T14" fmla="*/ 4 w 22"/>
                  <a:gd name="T15" fmla="*/ 4 h 24"/>
                  <a:gd name="T16" fmla="*/ 8 w 22"/>
                  <a:gd name="T17" fmla="*/ 5 h 24"/>
                  <a:gd name="T18" fmla="*/ 10 w 22"/>
                  <a:gd name="T19" fmla="*/ 11 h 24"/>
                  <a:gd name="T20" fmla="*/ 12 w 22"/>
                  <a:gd name="T21" fmla="*/ 11 h 24"/>
                  <a:gd name="T22" fmla="*/ 14 w 22"/>
                  <a:gd name="T23" fmla="*/ 3 h 24"/>
                  <a:gd name="T24" fmla="*/ 19 w 22"/>
                  <a:gd name="T25" fmla="*/ 1 h 24"/>
                  <a:gd name="T26" fmla="*/ 22 w 22"/>
                  <a:gd name="T27" fmla="*/ 6 h 24"/>
                  <a:gd name="T28" fmla="*/ 15 w 22"/>
                  <a:gd name="T29" fmla="*/ 14 h 24"/>
                  <a:gd name="T30" fmla="*/ 15 w 22"/>
                  <a:gd name="T31" fmla="*/ 24 h 24"/>
                  <a:gd name="T32" fmla="*/ 12 w 22"/>
                  <a:gd name="T33" fmla="*/ 24 h 24"/>
                  <a:gd name="T34" fmla="*/ 5 w 22"/>
                  <a:gd name="T35" fmla="*/ 6 h 24"/>
                  <a:gd name="T36" fmla="*/ 5 w 22"/>
                  <a:gd name="T37" fmla="*/ 6 h 24"/>
                  <a:gd name="T38" fmla="*/ 4 w 22"/>
                  <a:gd name="T39" fmla="*/ 9 h 24"/>
                  <a:gd name="T40" fmla="*/ 7 w 22"/>
                  <a:gd name="T41" fmla="*/ 11 h 24"/>
                  <a:gd name="T42" fmla="*/ 6 w 22"/>
                  <a:gd name="T43" fmla="*/ 7 h 24"/>
                  <a:gd name="T44" fmla="*/ 5 w 22"/>
                  <a:gd name="T45" fmla="*/ 6 h 24"/>
                  <a:gd name="T46" fmla="*/ 18 w 22"/>
                  <a:gd name="T47" fmla="*/ 3 h 24"/>
                  <a:gd name="T48" fmla="*/ 17 w 22"/>
                  <a:gd name="T49" fmla="*/ 4 h 24"/>
                  <a:gd name="T50" fmla="*/ 15 w 22"/>
                  <a:gd name="T51" fmla="*/ 11 h 24"/>
                  <a:gd name="T52" fmla="*/ 19 w 22"/>
                  <a:gd name="T53" fmla="*/ 6 h 24"/>
                  <a:gd name="T54" fmla="*/ 18 w 22"/>
                  <a:gd name="T55" fmla="*/ 3 h 24"/>
                  <a:gd name="T56" fmla="*/ 18 w 22"/>
                  <a:gd name="T57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2" h="24">
                    <a:moveTo>
                      <a:pt x="12" y="24"/>
                    </a:moveTo>
                    <a:cubicBezTo>
                      <a:pt x="12" y="24"/>
                      <a:pt x="12" y="19"/>
                      <a:pt x="12" y="14"/>
                    </a:cubicBezTo>
                    <a:cubicBezTo>
                      <a:pt x="11" y="14"/>
                      <a:pt x="11" y="14"/>
                      <a:pt x="10" y="14"/>
                    </a:cubicBezTo>
                    <a:cubicBezTo>
                      <a:pt x="10" y="19"/>
                      <a:pt x="10" y="24"/>
                      <a:pt x="10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8" y="21"/>
                      <a:pt x="8" y="17"/>
                      <a:pt x="7" y="14"/>
                    </a:cubicBezTo>
                    <a:cubicBezTo>
                      <a:pt x="4" y="13"/>
                      <a:pt x="2" y="11"/>
                      <a:pt x="1" y="10"/>
                    </a:cubicBezTo>
                    <a:cubicBezTo>
                      <a:pt x="0" y="8"/>
                      <a:pt x="2" y="5"/>
                      <a:pt x="4" y="4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6"/>
                      <a:pt x="10" y="9"/>
                      <a:pt x="10" y="11"/>
                    </a:cubicBezTo>
                    <a:cubicBezTo>
                      <a:pt x="11" y="11"/>
                      <a:pt x="11" y="11"/>
                      <a:pt x="12" y="11"/>
                    </a:cubicBezTo>
                    <a:cubicBezTo>
                      <a:pt x="12" y="8"/>
                      <a:pt x="13" y="5"/>
                      <a:pt x="14" y="3"/>
                    </a:cubicBezTo>
                    <a:cubicBezTo>
                      <a:pt x="16" y="1"/>
                      <a:pt x="17" y="0"/>
                      <a:pt x="19" y="1"/>
                    </a:cubicBezTo>
                    <a:cubicBezTo>
                      <a:pt x="21" y="1"/>
                      <a:pt x="22" y="4"/>
                      <a:pt x="22" y="6"/>
                    </a:cubicBezTo>
                    <a:cubicBezTo>
                      <a:pt x="22" y="7"/>
                      <a:pt x="21" y="12"/>
                      <a:pt x="15" y="14"/>
                    </a:cubicBezTo>
                    <a:cubicBezTo>
                      <a:pt x="14" y="18"/>
                      <a:pt x="15" y="22"/>
                      <a:pt x="15" y="24"/>
                    </a:cubicBezTo>
                    <a:lnTo>
                      <a:pt x="12" y="24"/>
                    </a:lnTo>
                    <a:close/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ubicBezTo>
                      <a:pt x="4" y="9"/>
                      <a:pt x="5" y="10"/>
                      <a:pt x="7" y="11"/>
                    </a:cubicBezTo>
                    <a:cubicBezTo>
                      <a:pt x="7" y="9"/>
                      <a:pt x="6" y="7"/>
                      <a:pt x="6" y="7"/>
                    </a:cubicBezTo>
                    <a:cubicBezTo>
                      <a:pt x="6" y="6"/>
                      <a:pt x="6" y="6"/>
                      <a:pt x="5" y="6"/>
                    </a:cubicBezTo>
                    <a:close/>
                    <a:moveTo>
                      <a:pt x="18" y="3"/>
                    </a:moveTo>
                    <a:cubicBezTo>
                      <a:pt x="17" y="3"/>
                      <a:pt x="17" y="4"/>
                      <a:pt x="17" y="4"/>
                    </a:cubicBezTo>
                    <a:cubicBezTo>
                      <a:pt x="16" y="6"/>
                      <a:pt x="15" y="8"/>
                      <a:pt x="15" y="11"/>
                    </a:cubicBezTo>
                    <a:cubicBezTo>
                      <a:pt x="18" y="10"/>
                      <a:pt x="19" y="8"/>
                      <a:pt x="19" y="6"/>
                    </a:cubicBezTo>
                    <a:cubicBezTo>
                      <a:pt x="19" y="5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1" name="Freeform 35">
                <a:extLst>
                  <a:ext uri="{FF2B5EF4-FFF2-40B4-BE49-F238E27FC236}">
                    <a16:creationId xmlns:a16="http://schemas.microsoft.com/office/drawing/2014/main" id="{AD38B6C0-FEA3-4EB0-AFD5-6CD8567DF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0189" y="1846057"/>
                <a:ext cx="83868" cy="19504"/>
              </a:xfrm>
              <a:custGeom>
                <a:avLst/>
                <a:gdLst>
                  <a:gd name="T0" fmla="*/ 19 w 21"/>
                  <a:gd name="T1" fmla="*/ 5 h 5"/>
                  <a:gd name="T2" fmla="*/ 3 w 21"/>
                  <a:gd name="T3" fmla="*/ 5 h 5"/>
                  <a:gd name="T4" fmla="*/ 0 w 21"/>
                  <a:gd name="T5" fmla="*/ 2 h 5"/>
                  <a:gd name="T6" fmla="*/ 3 w 21"/>
                  <a:gd name="T7" fmla="*/ 0 h 5"/>
                  <a:gd name="T8" fmla="*/ 19 w 21"/>
                  <a:gd name="T9" fmla="*/ 0 h 5"/>
                  <a:gd name="T10" fmla="*/ 21 w 21"/>
                  <a:gd name="T11" fmla="*/ 2 h 5"/>
                  <a:gd name="T12" fmla="*/ 19 w 21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5">
                    <a:moveTo>
                      <a:pt x="19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0"/>
                      <a:pt x="21" y="1"/>
                      <a:pt x="21" y="2"/>
                    </a:cubicBezTo>
                    <a:cubicBezTo>
                      <a:pt x="21" y="4"/>
                      <a:pt x="20" y="5"/>
                      <a:pt x="19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2" name="Freeform 36">
                <a:extLst>
                  <a:ext uri="{FF2B5EF4-FFF2-40B4-BE49-F238E27FC236}">
                    <a16:creationId xmlns:a16="http://schemas.microsoft.com/office/drawing/2014/main" id="{5855B98B-BE24-4428-843B-125BE46618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7991" y="1861660"/>
                <a:ext cx="68265" cy="19504"/>
              </a:xfrm>
              <a:custGeom>
                <a:avLst/>
                <a:gdLst>
                  <a:gd name="T0" fmla="*/ 14 w 17"/>
                  <a:gd name="T1" fmla="*/ 5 h 5"/>
                  <a:gd name="T2" fmla="*/ 3 w 17"/>
                  <a:gd name="T3" fmla="*/ 5 h 5"/>
                  <a:gd name="T4" fmla="*/ 0 w 17"/>
                  <a:gd name="T5" fmla="*/ 3 h 5"/>
                  <a:gd name="T6" fmla="*/ 3 w 17"/>
                  <a:gd name="T7" fmla="*/ 0 h 5"/>
                  <a:gd name="T8" fmla="*/ 14 w 17"/>
                  <a:gd name="T9" fmla="*/ 0 h 5"/>
                  <a:gd name="T10" fmla="*/ 17 w 17"/>
                  <a:gd name="T11" fmla="*/ 3 h 5"/>
                  <a:gd name="T12" fmla="*/ 14 w 17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5">
                    <a:moveTo>
                      <a:pt x="14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6" y="0"/>
                      <a:pt x="17" y="1"/>
                      <a:pt x="17" y="3"/>
                    </a:cubicBezTo>
                    <a:cubicBezTo>
                      <a:pt x="17" y="4"/>
                      <a:pt x="16" y="5"/>
                      <a:pt x="14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3" name="Freeform 37">
                <a:extLst>
                  <a:ext uri="{FF2B5EF4-FFF2-40B4-BE49-F238E27FC236}">
                    <a16:creationId xmlns:a16="http://schemas.microsoft.com/office/drawing/2014/main" id="{892875C0-873C-4F4C-9CC6-FE39865870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3594" y="1881164"/>
                <a:ext cx="35107" cy="21455"/>
              </a:xfrm>
              <a:custGeom>
                <a:avLst/>
                <a:gdLst>
                  <a:gd name="T0" fmla="*/ 6 w 9"/>
                  <a:gd name="T1" fmla="*/ 5 h 5"/>
                  <a:gd name="T2" fmla="*/ 3 w 9"/>
                  <a:gd name="T3" fmla="*/ 5 h 5"/>
                  <a:gd name="T4" fmla="*/ 0 w 9"/>
                  <a:gd name="T5" fmla="*/ 2 h 5"/>
                  <a:gd name="T6" fmla="*/ 3 w 9"/>
                  <a:gd name="T7" fmla="*/ 0 h 5"/>
                  <a:gd name="T8" fmla="*/ 6 w 9"/>
                  <a:gd name="T9" fmla="*/ 0 h 5"/>
                  <a:gd name="T10" fmla="*/ 9 w 9"/>
                  <a:gd name="T11" fmla="*/ 2 h 5"/>
                  <a:gd name="T12" fmla="*/ 6 w 9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5">
                    <a:moveTo>
                      <a:pt x="6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8" y="0"/>
                      <a:pt x="9" y="1"/>
                      <a:pt x="9" y="2"/>
                    </a:cubicBezTo>
                    <a:cubicBezTo>
                      <a:pt x="9" y="4"/>
                      <a:pt x="8" y="5"/>
                      <a:pt x="6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240" name="Gruppieren 239">
              <a:extLst>
                <a:ext uri="{FF2B5EF4-FFF2-40B4-BE49-F238E27FC236}">
                  <a16:creationId xmlns:a16="http://schemas.microsoft.com/office/drawing/2014/main" id="{FC26EC94-9749-4B8C-BA80-7D9ED2154CDA}"/>
                </a:ext>
              </a:extLst>
            </p:cNvPr>
            <p:cNvGrpSpPr/>
            <p:nvPr/>
          </p:nvGrpSpPr>
          <p:grpSpPr>
            <a:xfrm>
              <a:off x="6637145" y="2719841"/>
              <a:ext cx="2040130" cy="1540825"/>
              <a:chOff x="6637145" y="2719841"/>
              <a:chExt cx="2040130" cy="1540825"/>
            </a:xfrm>
          </p:grpSpPr>
          <p:grpSp>
            <p:nvGrpSpPr>
              <p:cNvPr id="254" name="Gruppieren 253">
                <a:extLst>
                  <a:ext uri="{FF2B5EF4-FFF2-40B4-BE49-F238E27FC236}">
                    <a16:creationId xmlns:a16="http://schemas.microsoft.com/office/drawing/2014/main" id="{904B7CF5-DB85-4131-8B4C-2D7D33E206A1}"/>
                  </a:ext>
                </a:extLst>
              </p:cNvPr>
              <p:cNvGrpSpPr/>
              <p:nvPr/>
            </p:nvGrpSpPr>
            <p:grpSpPr>
              <a:xfrm>
                <a:off x="6637145" y="2719841"/>
                <a:ext cx="2036229" cy="1536924"/>
                <a:chOff x="6637145" y="2719841"/>
                <a:chExt cx="2036229" cy="1536924"/>
              </a:xfrm>
            </p:grpSpPr>
            <p:sp>
              <p:nvSpPr>
                <p:cNvPr id="258" name="Rectangle 38">
                  <a:extLst>
                    <a:ext uri="{FF2B5EF4-FFF2-40B4-BE49-F238E27FC236}">
                      <a16:creationId xmlns:a16="http://schemas.microsoft.com/office/drawing/2014/main" id="{37C08F42-0ADA-49BF-A8E4-6046E88FAC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120847" y="2719841"/>
                  <a:ext cx="1552527" cy="1057123"/>
                </a:xfrm>
                <a:prstGeom prst="rect">
                  <a:avLst/>
                </a:pr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59" name="Freeform 40">
                  <a:extLst>
                    <a:ext uri="{FF2B5EF4-FFF2-40B4-BE49-F238E27FC236}">
                      <a16:creationId xmlns:a16="http://schemas.microsoft.com/office/drawing/2014/main" id="{C2F01CA2-D3B7-43EE-9FAB-3EF4599F2A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7145" y="2719841"/>
                  <a:ext cx="483702" cy="1536924"/>
                </a:xfrm>
                <a:custGeom>
                  <a:avLst/>
                  <a:gdLst>
                    <a:gd name="T0" fmla="*/ 0 w 248"/>
                    <a:gd name="T1" fmla="*/ 241 h 788"/>
                    <a:gd name="T2" fmla="*/ 0 w 248"/>
                    <a:gd name="T3" fmla="*/ 788 h 788"/>
                    <a:gd name="T4" fmla="*/ 248 w 248"/>
                    <a:gd name="T5" fmla="*/ 540 h 788"/>
                    <a:gd name="T6" fmla="*/ 248 w 248"/>
                    <a:gd name="T7" fmla="*/ 0 h 788"/>
                    <a:gd name="T8" fmla="*/ 0 w 248"/>
                    <a:gd name="T9" fmla="*/ 241 h 7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88">
                      <a:moveTo>
                        <a:pt x="0" y="241"/>
                      </a:moveTo>
                      <a:lnTo>
                        <a:pt x="0" y="788"/>
                      </a:lnTo>
                      <a:lnTo>
                        <a:pt x="248" y="540"/>
                      </a:lnTo>
                      <a:lnTo>
                        <a:pt x="248" y="0"/>
                      </a:lnTo>
                      <a:lnTo>
                        <a:pt x="0" y="241"/>
                      </a:lnTo>
                      <a:close/>
                    </a:path>
                  </a:pathLst>
                </a:cu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255" name="Gruppieren 254">
                <a:extLst>
                  <a:ext uri="{FF2B5EF4-FFF2-40B4-BE49-F238E27FC236}">
                    <a16:creationId xmlns:a16="http://schemas.microsoft.com/office/drawing/2014/main" id="{FF63972E-F688-4271-B0A1-2D9DB0605494}"/>
                  </a:ext>
                </a:extLst>
              </p:cNvPr>
              <p:cNvGrpSpPr/>
              <p:nvPr/>
            </p:nvGrpSpPr>
            <p:grpSpPr>
              <a:xfrm>
                <a:off x="6637145" y="2719841"/>
                <a:ext cx="2040130" cy="1540825"/>
                <a:chOff x="6637145" y="2719841"/>
                <a:chExt cx="2040130" cy="1540825"/>
              </a:xfrm>
            </p:grpSpPr>
            <p:sp>
              <p:nvSpPr>
                <p:cNvPr id="256" name="Freeform 39">
                  <a:extLst>
                    <a:ext uri="{FF2B5EF4-FFF2-40B4-BE49-F238E27FC236}">
                      <a16:creationId xmlns:a16="http://schemas.microsoft.com/office/drawing/2014/main" id="{38479A64-4068-4225-BE44-28670808E3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3573" y="2719841"/>
                  <a:ext cx="483702" cy="1540825"/>
                </a:xfrm>
                <a:custGeom>
                  <a:avLst/>
                  <a:gdLst>
                    <a:gd name="T0" fmla="*/ 0 w 248"/>
                    <a:gd name="T1" fmla="*/ 243 h 790"/>
                    <a:gd name="T2" fmla="*/ 0 w 248"/>
                    <a:gd name="T3" fmla="*/ 790 h 790"/>
                    <a:gd name="T4" fmla="*/ 248 w 248"/>
                    <a:gd name="T5" fmla="*/ 542 h 790"/>
                    <a:gd name="T6" fmla="*/ 248 w 248"/>
                    <a:gd name="T7" fmla="*/ 0 h 790"/>
                    <a:gd name="T8" fmla="*/ 0 w 248"/>
                    <a:gd name="T9" fmla="*/ 243 h 7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90">
                      <a:moveTo>
                        <a:pt x="0" y="243"/>
                      </a:moveTo>
                      <a:lnTo>
                        <a:pt x="0" y="790"/>
                      </a:lnTo>
                      <a:lnTo>
                        <a:pt x="248" y="542"/>
                      </a:lnTo>
                      <a:lnTo>
                        <a:pt x="248" y="0"/>
                      </a:lnTo>
                      <a:lnTo>
                        <a:pt x="0" y="243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57" name="Rectangle 41">
                  <a:extLst>
                    <a:ext uri="{FF2B5EF4-FFF2-40B4-BE49-F238E27FC236}">
                      <a16:creationId xmlns:a16="http://schemas.microsoft.com/office/drawing/2014/main" id="{D3E5E2EB-28DF-4535-8CC5-0629ADB9C8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637145" y="3193791"/>
                  <a:ext cx="1556428" cy="1062975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241" name="Gruppieren 240">
              <a:extLst>
                <a:ext uri="{FF2B5EF4-FFF2-40B4-BE49-F238E27FC236}">
                  <a16:creationId xmlns:a16="http://schemas.microsoft.com/office/drawing/2014/main" id="{3713AE4A-12F0-4DE2-AE9E-91AB1328BE49}"/>
                </a:ext>
              </a:extLst>
            </p:cNvPr>
            <p:cNvGrpSpPr/>
            <p:nvPr/>
          </p:nvGrpSpPr>
          <p:grpSpPr>
            <a:xfrm>
              <a:off x="2272125" y="812339"/>
              <a:ext cx="706049" cy="1850941"/>
              <a:chOff x="2272125" y="812339"/>
              <a:chExt cx="706049" cy="1850941"/>
            </a:xfrm>
          </p:grpSpPr>
          <p:sp>
            <p:nvSpPr>
              <p:cNvPr id="251" name="Rectangle 42">
                <a:extLst>
                  <a:ext uri="{FF2B5EF4-FFF2-40B4-BE49-F238E27FC236}">
                    <a16:creationId xmlns:a16="http://schemas.microsoft.com/office/drawing/2014/main" id="{3A799AA8-8D00-420D-A2C0-D798126633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2125" y="1282389"/>
                <a:ext cx="237950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2" name="Rectangle 43">
                <a:extLst>
                  <a:ext uri="{FF2B5EF4-FFF2-40B4-BE49-F238E27FC236}">
                    <a16:creationId xmlns:a16="http://schemas.microsoft.com/office/drawing/2014/main" id="{261ECB45-CD24-4E75-A42B-ED3CB0244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8273" y="812339"/>
                <a:ext cx="239901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3" name="Freeform 44">
                <a:extLst>
                  <a:ext uri="{FF2B5EF4-FFF2-40B4-BE49-F238E27FC236}">
                    <a16:creationId xmlns:a16="http://schemas.microsoft.com/office/drawing/2014/main" id="{031E6FB3-5413-4C40-9C3C-67C3EBDF7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2125" y="812339"/>
                <a:ext cx="706049" cy="470050"/>
              </a:xfrm>
              <a:custGeom>
                <a:avLst/>
                <a:gdLst>
                  <a:gd name="T0" fmla="*/ 0 w 362"/>
                  <a:gd name="T1" fmla="*/ 241 h 241"/>
                  <a:gd name="T2" fmla="*/ 122 w 362"/>
                  <a:gd name="T3" fmla="*/ 241 h 241"/>
                  <a:gd name="T4" fmla="*/ 362 w 362"/>
                  <a:gd name="T5" fmla="*/ 0 h 241"/>
                  <a:gd name="T6" fmla="*/ 239 w 362"/>
                  <a:gd name="T7" fmla="*/ 0 h 241"/>
                  <a:gd name="T8" fmla="*/ 0 w 362"/>
                  <a:gd name="T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2" h="241">
                    <a:moveTo>
                      <a:pt x="0" y="241"/>
                    </a:moveTo>
                    <a:lnTo>
                      <a:pt x="122" y="241"/>
                    </a:lnTo>
                    <a:lnTo>
                      <a:pt x="362" y="0"/>
                    </a:lnTo>
                    <a:lnTo>
                      <a:pt x="239" y="0"/>
                    </a:lnTo>
                    <a:lnTo>
                      <a:pt x="0" y="241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242" name="Gruppieren 241">
              <a:extLst>
                <a:ext uri="{FF2B5EF4-FFF2-40B4-BE49-F238E27FC236}">
                  <a16:creationId xmlns:a16="http://schemas.microsoft.com/office/drawing/2014/main" id="{00466184-DD96-406E-94BB-1B80010C5DA6}"/>
                </a:ext>
              </a:extLst>
            </p:cNvPr>
            <p:cNvGrpSpPr/>
            <p:nvPr/>
          </p:nvGrpSpPr>
          <p:grpSpPr>
            <a:xfrm>
              <a:off x="2730471" y="1933826"/>
              <a:ext cx="786016" cy="598775"/>
              <a:chOff x="2730471" y="1933826"/>
              <a:chExt cx="786016" cy="598775"/>
            </a:xfrm>
          </p:grpSpPr>
          <p:sp>
            <p:nvSpPr>
              <p:cNvPr id="248" name="Oval 45">
                <a:extLst>
                  <a:ext uri="{FF2B5EF4-FFF2-40B4-BE49-F238E27FC236}">
                    <a16:creationId xmlns:a16="http://schemas.microsoft.com/office/drawing/2014/main" id="{1D128B64-E0C0-4EB7-B7EA-E9D8158EA7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0471" y="1933826"/>
                <a:ext cx="786016" cy="202843"/>
              </a:xfrm>
              <a:prstGeom prst="ellipse">
                <a:avLst/>
              </a:pr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9" name="Freeform 46">
                <a:extLst>
                  <a:ext uri="{FF2B5EF4-FFF2-40B4-BE49-F238E27FC236}">
                    <a16:creationId xmlns:a16="http://schemas.microsoft.com/office/drawing/2014/main" id="{953A850C-0D03-463E-BFE8-52F55951E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0471" y="2033296"/>
                <a:ext cx="786016" cy="499305"/>
              </a:xfrm>
              <a:custGeom>
                <a:avLst/>
                <a:gdLst>
                  <a:gd name="T0" fmla="*/ 197 w 197"/>
                  <a:gd name="T1" fmla="*/ 100 h 125"/>
                  <a:gd name="T2" fmla="*/ 99 w 197"/>
                  <a:gd name="T3" fmla="*/ 125 h 125"/>
                  <a:gd name="T4" fmla="*/ 0 w 197"/>
                  <a:gd name="T5" fmla="*/ 100 h 125"/>
                  <a:gd name="T6" fmla="*/ 0 w 197"/>
                  <a:gd name="T7" fmla="*/ 0 h 125"/>
                  <a:gd name="T8" fmla="*/ 99 w 197"/>
                  <a:gd name="T9" fmla="*/ 26 h 125"/>
                  <a:gd name="T10" fmla="*/ 197 w 197"/>
                  <a:gd name="T11" fmla="*/ 0 h 125"/>
                  <a:gd name="T12" fmla="*/ 197 w 197"/>
                  <a:gd name="T13" fmla="*/ 10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7" h="125">
                    <a:moveTo>
                      <a:pt x="197" y="100"/>
                    </a:moveTo>
                    <a:cubicBezTo>
                      <a:pt x="197" y="114"/>
                      <a:pt x="153" y="125"/>
                      <a:pt x="99" y="125"/>
                    </a:cubicBezTo>
                    <a:cubicBezTo>
                      <a:pt x="44" y="125"/>
                      <a:pt x="0" y="114"/>
                      <a:pt x="0" y="1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44" y="26"/>
                      <a:pt x="99" y="26"/>
                    </a:cubicBezTo>
                    <a:cubicBezTo>
                      <a:pt x="153" y="26"/>
                      <a:pt x="197" y="14"/>
                      <a:pt x="197" y="0"/>
                    </a:cubicBezTo>
                    <a:lnTo>
                      <a:pt x="197" y="10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0" name="Oval 47">
                <a:extLst>
                  <a:ext uri="{FF2B5EF4-FFF2-40B4-BE49-F238E27FC236}">
                    <a16:creationId xmlns:a16="http://schemas.microsoft.com/office/drawing/2014/main" id="{1E88C235-3921-4C82-930A-BA15FBDA9A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4339" y="1972834"/>
                <a:ext cx="622182" cy="117025"/>
              </a:xfrm>
              <a:prstGeom prst="ellipse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243" name="Gruppieren 242">
              <a:extLst>
                <a:ext uri="{FF2B5EF4-FFF2-40B4-BE49-F238E27FC236}">
                  <a16:creationId xmlns:a16="http://schemas.microsoft.com/office/drawing/2014/main" id="{742D898E-F248-4CFD-B788-C5107026085E}"/>
                </a:ext>
              </a:extLst>
            </p:cNvPr>
            <p:cNvGrpSpPr/>
            <p:nvPr/>
          </p:nvGrpSpPr>
          <p:grpSpPr>
            <a:xfrm>
              <a:off x="3097148" y="2559485"/>
              <a:ext cx="1581784" cy="2175131"/>
              <a:chOff x="3097148" y="2559485"/>
              <a:chExt cx="1581784" cy="2175131"/>
            </a:xfrm>
          </p:grpSpPr>
          <p:sp>
            <p:nvSpPr>
              <p:cNvPr id="244" name="Freeform 12">
                <a:extLst>
                  <a:ext uri="{FF2B5EF4-FFF2-40B4-BE49-F238E27FC236}">
                    <a16:creationId xmlns:a16="http://schemas.microsoft.com/office/drawing/2014/main" id="{6C766359-C31F-4CF5-A9B1-AC4A141466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7148" y="4603938"/>
                <a:ext cx="994710" cy="130678"/>
              </a:xfrm>
              <a:custGeom>
                <a:avLst/>
                <a:gdLst>
                  <a:gd name="T0" fmla="*/ 70 w 510"/>
                  <a:gd name="T1" fmla="*/ 0 h 67"/>
                  <a:gd name="T2" fmla="*/ 0 w 510"/>
                  <a:gd name="T3" fmla="*/ 67 h 67"/>
                  <a:gd name="T4" fmla="*/ 440 w 510"/>
                  <a:gd name="T5" fmla="*/ 67 h 67"/>
                  <a:gd name="T6" fmla="*/ 510 w 510"/>
                  <a:gd name="T7" fmla="*/ 0 h 67"/>
                  <a:gd name="T8" fmla="*/ 70 w 510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0" h="67">
                    <a:moveTo>
                      <a:pt x="70" y="0"/>
                    </a:moveTo>
                    <a:lnTo>
                      <a:pt x="0" y="67"/>
                    </a:lnTo>
                    <a:lnTo>
                      <a:pt x="440" y="67"/>
                    </a:lnTo>
                    <a:lnTo>
                      <a:pt x="510" y="0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245" name="Gruppieren 244">
                <a:extLst>
                  <a:ext uri="{FF2B5EF4-FFF2-40B4-BE49-F238E27FC236}">
                    <a16:creationId xmlns:a16="http://schemas.microsoft.com/office/drawing/2014/main" id="{7C358E05-F5CA-4679-A511-891F3408D858}"/>
                  </a:ext>
                </a:extLst>
              </p:cNvPr>
              <p:cNvGrpSpPr/>
              <p:nvPr/>
            </p:nvGrpSpPr>
            <p:grpSpPr>
              <a:xfrm>
                <a:off x="3097148" y="2559485"/>
                <a:ext cx="1581784" cy="2170808"/>
                <a:chOff x="3097148" y="2559485"/>
                <a:chExt cx="1581784" cy="2170808"/>
              </a:xfrm>
            </p:grpSpPr>
            <p:sp>
              <p:nvSpPr>
                <p:cNvPr id="246" name="Freeform 11">
                  <a:extLst>
                    <a:ext uri="{FF2B5EF4-FFF2-40B4-BE49-F238E27FC236}">
                      <a16:creationId xmlns:a16="http://schemas.microsoft.com/office/drawing/2014/main" id="{828CCF6E-E2C2-43EB-B6B5-69B461485F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33677" y="2559485"/>
                  <a:ext cx="1445255" cy="2040130"/>
                </a:xfrm>
                <a:custGeom>
                  <a:avLst/>
                  <a:gdLst>
                    <a:gd name="T0" fmla="*/ 741 w 741"/>
                    <a:gd name="T1" fmla="*/ 2 h 1046"/>
                    <a:gd name="T2" fmla="*/ 689 w 741"/>
                    <a:gd name="T3" fmla="*/ 51 h 1046"/>
                    <a:gd name="T4" fmla="*/ 442 w 741"/>
                    <a:gd name="T5" fmla="*/ 1046 h 1046"/>
                    <a:gd name="T6" fmla="*/ 0 w 741"/>
                    <a:gd name="T7" fmla="*/ 1046 h 1046"/>
                    <a:gd name="T8" fmla="*/ 247 w 741"/>
                    <a:gd name="T9" fmla="*/ 51 h 1046"/>
                    <a:gd name="T10" fmla="*/ 297 w 741"/>
                    <a:gd name="T11" fmla="*/ 0 h 1046"/>
                    <a:gd name="T12" fmla="*/ 741 w 741"/>
                    <a:gd name="T13" fmla="*/ 2 h 10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1" h="1046">
                      <a:moveTo>
                        <a:pt x="741" y="2"/>
                      </a:moveTo>
                      <a:lnTo>
                        <a:pt x="689" y="51"/>
                      </a:lnTo>
                      <a:lnTo>
                        <a:pt x="442" y="1046"/>
                      </a:lnTo>
                      <a:lnTo>
                        <a:pt x="0" y="1046"/>
                      </a:lnTo>
                      <a:lnTo>
                        <a:pt x="247" y="51"/>
                      </a:lnTo>
                      <a:lnTo>
                        <a:pt x="297" y="0"/>
                      </a:lnTo>
                      <a:lnTo>
                        <a:pt x="741" y="2"/>
                      </a:lnTo>
                      <a:close/>
                    </a:path>
                  </a:pathLst>
                </a:cu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47" name="Rectangle 13">
                  <a:extLst>
                    <a:ext uri="{FF2B5EF4-FFF2-40B4-BE49-F238E27FC236}">
                      <a16:creationId xmlns:a16="http://schemas.microsoft.com/office/drawing/2014/main" id="{CE44C45D-4A3A-4D66-AEF8-2898D11ED4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97148" y="4546954"/>
                  <a:ext cx="858181" cy="183339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</p:grpSp>
      <p:cxnSp>
        <p:nvCxnSpPr>
          <p:cNvPr id="181" name="Gerader Verbinder 180">
            <a:extLst>
              <a:ext uri="{FF2B5EF4-FFF2-40B4-BE49-F238E27FC236}">
                <a16:creationId xmlns:a16="http://schemas.microsoft.com/office/drawing/2014/main" id="{CB81D814-C1F3-4FE8-BAE0-6B1437263CE1}"/>
              </a:ext>
            </a:extLst>
          </p:cNvPr>
          <p:cNvCxnSpPr>
            <a:cxnSpLocks/>
          </p:cNvCxnSpPr>
          <p:nvPr/>
        </p:nvCxnSpPr>
        <p:spPr bwMode="auto">
          <a:xfrm flipV="1">
            <a:off x="3742938" y="3151522"/>
            <a:ext cx="5007592" cy="3093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2" name="Textfeld 181">
            <a:extLst>
              <a:ext uri="{FF2B5EF4-FFF2-40B4-BE49-F238E27FC236}">
                <a16:creationId xmlns:a16="http://schemas.microsoft.com/office/drawing/2014/main" id="{FF62E6B7-A3C1-4934-8F8F-21B32B318831}"/>
              </a:ext>
            </a:extLst>
          </p:cNvPr>
          <p:cNvSpPr txBox="1"/>
          <p:nvPr/>
        </p:nvSpPr>
        <p:spPr>
          <a:xfrm>
            <a:off x="3081969" y="4351327"/>
            <a:ext cx="1272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-pnbk</a:t>
            </a:r>
          </a:p>
        </p:txBody>
      </p:sp>
      <p:cxnSp>
        <p:nvCxnSpPr>
          <p:cNvPr id="183" name="Gerader Verbinder 182">
            <a:extLst>
              <a:ext uri="{FF2B5EF4-FFF2-40B4-BE49-F238E27FC236}">
                <a16:creationId xmlns:a16="http://schemas.microsoft.com/office/drawing/2014/main" id="{B01E2EA7-7497-4FE7-8C53-A9D0D752B8CE}"/>
              </a:ext>
            </a:extLst>
          </p:cNvPr>
          <p:cNvCxnSpPr/>
          <p:nvPr/>
        </p:nvCxnSpPr>
        <p:spPr bwMode="auto">
          <a:xfrm>
            <a:off x="3734487" y="3142941"/>
            <a:ext cx="1419" cy="384653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84" name="Gruppieren 183">
            <a:extLst>
              <a:ext uri="{FF2B5EF4-FFF2-40B4-BE49-F238E27FC236}">
                <a16:creationId xmlns:a16="http://schemas.microsoft.com/office/drawing/2014/main" id="{D214553B-70CA-45DE-8CE1-5273F9F1870C}"/>
              </a:ext>
            </a:extLst>
          </p:cNvPr>
          <p:cNvGrpSpPr/>
          <p:nvPr/>
        </p:nvGrpSpPr>
        <p:grpSpPr>
          <a:xfrm>
            <a:off x="3372998" y="3539275"/>
            <a:ext cx="725817" cy="753899"/>
            <a:chOff x="3235325" y="1079500"/>
            <a:chExt cx="1066800" cy="1108075"/>
          </a:xfrm>
        </p:grpSpPr>
        <p:grpSp>
          <p:nvGrpSpPr>
            <p:cNvPr id="185" name="Gruppieren 184">
              <a:extLst>
                <a:ext uri="{FF2B5EF4-FFF2-40B4-BE49-F238E27FC236}">
                  <a16:creationId xmlns:a16="http://schemas.microsoft.com/office/drawing/2014/main" id="{367E7509-4AE4-4DC0-9031-ED7DA1DB7129}"/>
                </a:ext>
              </a:extLst>
            </p:cNvPr>
            <p:cNvGrpSpPr/>
            <p:nvPr/>
          </p:nvGrpSpPr>
          <p:grpSpPr>
            <a:xfrm>
              <a:off x="3235325" y="1079500"/>
              <a:ext cx="1066800" cy="1108075"/>
              <a:chOff x="3235325" y="1079500"/>
              <a:chExt cx="1066800" cy="1108075"/>
            </a:xfrm>
            <a:solidFill>
              <a:schemeClr val="tx2"/>
            </a:solidFill>
          </p:grpSpPr>
          <p:sp>
            <p:nvSpPr>
              <p:cNvPr id="212" name="Rectangle 36">
                <a:extLst>
                  <a:ext uri="{FF2B5EF4-FFF2-40B4-BE49-F238E27FC236}">
                    <a16:creationId xmlns:a16="http://schemas.microsoft.com/office/drawing/2014/main" id="{B57F5D9B-F3B6-4795-BD7F-2C44E86E60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997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3" name="Rectangle 37">
                <a:extLst>
                  <a:ext uri="{FF2B5EF4-FFF2-40B4-BE49-F238E27FC236}">
                    <a16:creationId xmlns:a16="http://schemas.microsoft.com/office/drawing/2014/main" id="{AB048114-6FA1-4E32-902A-BDB9F3939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53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4" name="Rectangle 38">
                <a:extLst>
                  <a:ext uri="{FF2B5EF4-FFF2-40B4-BE49-F238E27FC236}">
                    <a16:creationId xmlns:a16="http://schemas.microsoft.com/office/drawing/2014/main" id="{13E3F3F2-C252-4082-AD96-45BE97D46C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846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86" name="Gruppieren 185">
              <a:extLst>
                <a:ext uri="{FF2B5EF4-FFF2-40B4-BE49-F238E27FC236}">
                  <a16:creationId xmlns:a16="http://schemas.microsoft.com/office/drawing/2014/main" id="{10EB15D9-DE9D-42C1-9E01-0C6B2FF3FC86}"/>
                </a:ext>
              </a:extLst>
            </p:cNvPr>
            <p:cNvGrpSpPr/>
            <p:nvPr/>
          </p:nvGrpSpPr>
          <p:grpSpPr>
            <a:xfrm>
              <a:off x="3308350" y="1149350"/>
              <a:ext cx="920751" cy="995363"/>
              <a:chOff x="3308350" y="1149350"/>
              <a:chExt cx="920751" cy="995363"/>
            </a:xfrm>
          </p:grpSpPr>
          <p:sp>
            <p:nvSpPr>
              <p:cNvPr id="187" name="Oval 39">
                <a:extLst>
                  <a:ext uri="{FF2B5EF4-FFF2-40B4-BE49-F238E27FC236}">
                    <a16:creationId xmlns:a16="http://schemas.microsoft.com/office/drawing/2014/main" id="{930CB416-19C3-40E2-8668-CD0A884C98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14935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88" name="Oval 40">
                <a:extLst>
                  <a:ext uri="{FF2B5EF4-FFF2-40B4-BE49-F238E27FC236}">
                    <a16:creationId xmlns:a16="http://schemas.microsoft.com/office/drawing/2014/main" id="{40371A97-905A-4F24-BE16-90C578D37F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14935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89" name="Rectangle 41">
                <a:extLst>
                  <a:ext uri="{FF2B5EF4-FFF2-40B4-BE49-F238E27FC236}">
                    <a16:creationId xmlns:a16="http://schemas.microsoft.com/office/drawing/2014/main" id="{735D729C-8330-4E13-9ED3-DBC4B12F0E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22237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0" name="Rectangle 42">
                <a:extLst>
                  <a:ext uri="{FF2B5EF4-FFF2-40B4-BE49-F238E27FC236}">
                    <a16:creationId xmlns:a16="http://schemas.microsoft.com/office/drawing/2014/main" id="{042A2C1F-6517-4E31-950A-B1D41D0148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22237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1" name="Oval 43">
                <a:extLst>
                  <a:ext uri="{FF2B5EF4-FFF2-40B4-BE49-F238E27FC236}">
                    <a16:creationId xmlns:a16="http://schemas.microsoft.com/office/drawing/2014/main" id="{9BA67CA2-FE9E-4A79-AC66-69CA61F14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35890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2" name="Oval 44">
                <a:extLst>
                  <a:ext uri="{FF2B5EF4-FFF2-40B4-BE49-F238E27FC236}">
                    <a16:creationId xmlns:a16="http://schemas.microsoft.com/office/drawing/2014/main" id="{547249AF-3DC8-41C3-BAE1-B43C54A8E2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35890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3" name="Rectangle 45">
                <a:extLst>
                  <a:ext uri="{FF2B5EF4-FFF2-40B4-BE49-F238E27FC236}">
                    <a16:creationId xmlns:a16="http://schemas.microsoft.com/office/drawing/2014/main" id="{DA4D061A-01AA-4CC5-848C-367DAE3573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43192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4" name="Rectangle 46">
                <a:extLst>
                  <a:ext uri="{FF2B5EF4-FFF2-40B4-BE49-F238E27FC236}">
                    <a16:creationId xmlns:a16="http://schemas.microsoft.com/office/drawing/2014/main" id="{6D282B0D-65B4-4B6C-8018-977E6797B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43192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5" name="Oval 47">
                <a:extLst>
                  <a:ext uri="{FF2B5EF4-FFF2-40B4-BE49-F238E27FC236}">
                    <a16:creationId xmlns:a16="http://schemas.microsoft.com/office/drawing/2014/main" id="{F78A4D68-AE68-41EB-962E-9BD516F654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57003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6" name="Oval 48">
                <a:extLst>
                  <a:ext uri="{FF2B5EF4-FFF2-40B4-BE49-F238E27FC236}">
                    <a16:creationId xmlns:a16="http://schemas.microsoft.com/office/drawing/2014/main" id="{1F6031CE-A5CF-45DC-8D53-5CBF88729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5700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7" name="Rectangle 49">
                <a:extLst>
                  <a:ext uri="{FF2B5EF4-FFF2-40B4-BE49-F238E27FC236}">
                    <a16:creationId xmlns:a16="http://schemas.microsoft.com/office/drawing/2014/main" id="{40EC70CA-4DB0-4B7B-9959-F7F73C8BD0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641475"/>
                <a:ext cx="53975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8" name="Rectangle 50">
                <a:extLst>
                  <a:ext uri="{FF2B5EF4-FFF2-40B4-BE49-F238E27FC236}">
                    <a16:creationId xmlns:a16="http://schemas.microsoft.com/office/drawing/2014/main" id="{066C7156-2975-4DB2-9F04-37F2BA3C84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641475"/>
                <a:ext cx="52388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9" name="Oval 51">
                <a:extLst>
                  <a:ext uri="{FF2B5EF4-FFF2-40B4-BE49-F238E27FC236}">
                    <a16:creationId xmlns:a16="http://schemas.microsoft.com/office/drawing/2014/main" id="{1B5B9724-FBDB-4C63-9A8C-945366D0EB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77958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0" name="Oval 52">
                <a:extLst>
                  <a:ext uri="{FF2B5EF4-FFF2-40B4-BE49-F238E27FC236}">
                    <a16:creationId xmlns:a16="http://schemas.microsoft.com/office/drawing/2014/main" id="{BD285DDE-DA54-4B58-8FBF-5A076D0F96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77958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1" name="Rectangle 53">
                <a:extLst>
                  <a:ext uri="{FF2B5EF4-FFF2-40B4-BE49-F238E27FC236}">
                    <a16:creationId xmlns:a16="http://schemas.microsoft.com/office/drawing/2014/main" id="{77B37C79-43B4-47BC-A452-815AE4ADA2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85261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2" name="Rectangle 54">
                <a:extLst>
                  <a:ext uri="{FF2B5EF4-FFF2-40B4-BE49-F238E27FC236}">
                    <a16:creationId xmlns:a16="http://schemas.microsoft.com/office/drawing/2014/main" id="{1C8DA37C-0748-4BA8-8D62-AEA8538515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85261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3" name="Oval 55">
                <a:extLst>
                  <a:ext uri="{FF2B5EF4-FFF2-40B4-BE49-F238E27FC236}">
                    <a16:creationId xmlns:a16="http://schemas.microsoft.com/office/drawing/2014/main" id="{53277099-CF36-4E55-90F4-D07985670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989138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4" name="Oval 56">
                <a:extLst>
                  <a:ext uri="{FF2B5EF4-FFF2-40B4-BE49-F238E27FC236}">
                    <a16:creationId xmlns:a16="http://schemas.microsoft.com/office/drawing/2014/main" id="{971DA27C-9C24-4F92-AE7B-5B8150720D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989138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5" name="Rectangle 57">
                <a:extLst>
                  <a:ext uri="{FF2B5EF4-FFF2-40B4-BE49-F238E27FC236}">
                    <a16:creationId xmlns:a16="http://schemas.microsoft.com/office/drawing/2014/main" id="{13A1B1C7-372F-4FA8-8AF6-0EC15A3F4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206216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6" name="Rectangle 58">
                <a:extLst>
                  <a:ext uri="{FF2B5EF4-FFF2-40B4-BE49-F238E27FC236}">
                    <a16:creationId xmlns:a16="http://schemas.microsoft.com/office/drawing/2014/main" id="{F930CB52-2617-47B5-A350-0F24D79FE2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206216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7" name="Freeform 59">
                <a:extLst>
                  <a:ext uri="{FF2B5EF4-FFF2-40B4-BE49-F238E27FC236}">
                    <a16:creationId xmlns:a16="http://schemas.microsoft.com/office/drawing/2014/main" id="{F2191B78-6E83-41C6-BAE8-FF07CC8A11D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13113" y="1366838"/>
                <a:ext cx="157163" cy="244475"/>
              </a:xfrm>
              <a:custGeom>
                <a:avLst/>
                <a:gdLst>
                  <a:gd name="T0" fmla="*/ 61 w 65"/>
                  <a:gd name="T1" fmla="*/ 101 h 101"/>
                  <a:gd name="T2" fmla="*/ 4 w 65"/>
                  <a:gd name="T3" fmla="*/ 101 h 101"/>
                  <a:gd name="T4" fmla="*/ 0 w 65"/>
                  <a:gd name="T5" fmla="*/ 97 h 101"/>
                  <a:gd name="T6" fmla="*/ 0 w 65"/>
                  <a:gd name="T7" fmla="*/ 4 h 101"/>
                  <a:gd name="T8" fmla="*/ 4 w 65"/>
                  <a:gd name="T9" fmla="*/ 0 h 101"/>
                  <a:gd name="T10" fmla="*/ 61 w 65"/>
                  <a:gd name="T11" fmla="*/ 0 h 101"/>
                  <a:gd name="T12" fmla="*/ 65 w 65"/>
                  <a:gd name="T13" fmla="*/ 4 h 101"/>
                  <a:gd name="T14" fmla="*/ 65 w 65"/>
                  <a:gd name="T15" fmla="*/ 97 h 101"/>
                  <a:gd name="T16" fmla="*/ 61 w 65"/>
                  <a:gd name="T17" fmla="*/ 101 h 101"/>
                  <a:gd name="T18" fmla="*/ 8 w 65"/>
                  <a:gd name="T19" fmla="*/ 93 h 101"/>
                  <a:gd name="T20" fmla="*/ 57 w 65"/>
                  <a:gd name="T21" fmla="*/ 93 h 101"/>
                  <a:gd name="T22" fmla="*/ 57 w 65"/>
                  <a:gd name="T23" fmla="*/ 8 h 101"/>
                  <a:gd name="T24" fmla="*/ 8 w 65"/>
                  <a:gd name="T25" fmla="*/ 8 h 101"/>
                  <a:gd name="T26" fmla="*/ 8 w 65"/>
                  <a:gd name="T27" fmla="*/ 93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5" h="101">
                    <a:moveTo>
                      <a:pt x="61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1" y="101"/>
                      <a:pt x="0" y="99"/>
                      <a:pt x="0" y="9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1" y="0"/>
                      <a:pt x="4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3" y="0"/>
                      <a:pt x="65" y="1"/>
                      <a:pt x="65" y="4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5" y="99"/>
                      <a:pt x="63" y="101"/>
                      <a:pt x="61" y="101"/>
                    </a:cubicBezTo>
                    <a:close/>
                    <a:moveTo>
                      <a:pt x="8" y="93"/>
                    </a:moveTo>
                    <a:cubicBezTo>
                      <a:pt x="57" y="93"/>
                      <a:pt x="57" y="93"/>
                      <a:pt x="57" y="93"/>
                    </a:cubicBezTo>
                    <a:cubicBezTo>
                      <a:pt x="57" y="8"/>
                      <a:pt x="57" y="8"/>
                      <a:pt x="57" y="8"/>
                    </a:cubicBezTo>
                    <a:cubicBezTo>
                      <a:pt x="8" y="8"/>
                      <a:pt x="8" y="8"/>
                      <a:pt x="8" y="8"/>
                    </a:cubicBezTo>
                    <a:lnTo>
                      <a:pt x="8" y="9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8" name="Freeform 60">
                <a:extLst>
                  <a:ext uri="{FF2B5EF4-FFF2-40B4-BE49-F238E27FC236}">
                    <a16:creationId xmlns:a16="http://schemas.microsoft.com/office/drawing/2014/main" id="{8786A1AD-6BC3-454B-BBA0-319A67F45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1688" y="1423988"/>
                <a:ext cx="111125" cy="133350"/>
              </a:xfrm>
              <a:custGeom>
                <a:avLst/>
                <a:gdLst>
                  <a:gd name="T0" fmla="*/ 0 w 70"/>
                  <a:gd name="T1" fmla="*/ 84 h 84"/>
                  <a:gd name="T2" fmla="*/ 52 w 70"/>
                  <a:gd name="T3" fmla="*/ 84 h 84"/>
                  <a:gd name="T4" fmla="*/ 52 w 70"/>
                  <a:gd name="T5" fmla="*/ 69 h 84"/>
                  <a:gd name="T6" fmla="*/ 62 w 70"/>
                  <a:gd name="T7" fmla="*/ 69 h 84"/>
                  <a:gd name="T8" fmla="*/ 62 w 70"/>
                  <a:gd name="T9" fmla="*/ 58 h 84"/>
                  <a:gd name="T10" fmla="*/ 70 w 70"/>
                  <a:gd name="T11" fmla="*/ 58 h 84"/>
                  <a:gd name="T12" fmla="*/ 70 w 70"/>
                  <a:gd name="T13" fmla="*/ 26 h 84"/>
                  <a:gd name="T14" fmla="*/ 62 w 70"/>
                  <a:gd name="T15" fmla="*/ 26 h 84"/>
                  <a:gd name="T16" fmla="*/ 62 w 70"/>
                  <a:gd name="T17" fmla="*/ 16 h 84"/>
                  <a:gd name="T18" fmla="*/ 52 w 70"/>
                  <a:gd name="T19" fmla="*/ 16 h 84"/>
                  <a:gd name="T20" fmla="*/ 52 w 70"/>
                  <a:gd name="T21" fmla="*/ 0 h 84"/>
                  <a:gd name="T22" fmla="*/ 0 w 70"/>
                  <a:gd name="T23" fmla="*/ 0 h 84"/>
                  <a:gd name="T24" fmla="*/ 0 w 70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52" y="84"/>
                    </a:lnTo>
                    <a:lnTo>
                      <a:pt x="52" y="69"/>
                    </a:lnTo>
                    <a:lnTo>
                      <a:pt x="62" y="69"/>
                    </a:lnTo>
                    <a:lnTo>
                      <a:pt x="62" y="58"/>
                    </a:lnTo>
                    <a:lnTo>
                      <a:pt x="70" y="58"/>
                    </a:lnTo>
                    <a:lnTo>
                      <a:pt x="70" y="26"/>
                    </a:lnTo>
                    <a:lnTo>
                      <a:pt x="62" y="26"/>
                    </a:lnTo>
                    <a:lnTo>
                      <a:pt x="62" y="16"/>
                    </a:lnTo>
                    <a:lnTo>
                      <a:pt x="52" y="16"/>
                    </a:lnTo>
                    <a:lnTo>
                      <a:pt x="52" y="0"/>
                    </a:lnTo>
                    <a:lnTo>
                      <a:pt x="0" y="0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9" name="Rectangle 61">
                <a:extLst>
                  <a:ext uri="{FF2B5EF4-FFF2-40B4-BE49-F238E27FC236}">
                    <a16:creationId xmlns:a16="http://schemas.microsoft.com/office/drawing/2014/main" id="{4E55F040-4BC6-46A8-89EA-B0AFCD1CC8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0113" y="1544638"/>
                <a:ext cx="12700" cy="508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0" name="Rectangle 62">
                <a:extLst>
                  <a:ext uri="{FF2B5EF4-FFF2-40B4-BE49-F238E27FC236}">
                    <a16:creationId xmlns:a16="http://schemas.microsoft.com/office/drawing/2014/main" id="{F24D0142-A9EF-4CFA-B387-C1AB8991B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0113" y="1389063"/>
                <a:ext cx="12700" cy="4762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1" name="Rectangle 63">
                <a:extLst>
                  <a:ext uri="{FF2B5EF4-FFF2-40B4-BE49-F238E27FC236}">
                    <a16:creationId xmlns:a16="http://schemas.microsoft.com/office/drawing/2014/main" id="{5ECDFFF0-BB53-435B-9ECD-36758C320A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8350" y="1885950"/>
                <a:ext cx="163513" cy="258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cxnSp>
        <p:nvCxnSpPr>
          <p:cNvPr id="215" name="Gerader Verbinder 214">
            <a:extLst>
              <a:ext uri="{FF2B5EF4-FFF2-40B4-BE49-F238E27FC236}">
                <a16:creationId xmlns:a16="http://schemas.microsoft.com/office/drawing/2014/main" id="{3CB319C2-A8E1-43D2-89C1-DA8AC27E5F19}"/>
              </a:ext>
            </a:extLst>
          </p:cNvPr>
          <p:cNvCxnSpPr>
            <a:cxnSpLocks/>
          </p:cNvCxnSpPr>
          <p:nvPr/>
        </p:nvCxnSpPr>
        <p:spPr bwMode="auto">
          <a:xfrm>
            <a:off x="3728516" y="4615302"/>
            <a:ext cx="5971" cy="525061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6" name="Gerader Verbinder 215">
            <a:extLst>
              <a:ext uri="{FF2B5EF4-FFF2-40B4-BE49-F238E27FC236}">
                <a16:creationId xmlns:a16="http://schemas.microsoft.com/office/drawing/2014/main" id="{4963F468-047A-4345-8CCF-AC9897FE4D40}"/>
              </a:ext>
            </a:extLst>
          </p:cNvPr>
          <p:cNvCxnSpPr>
            <a:cxnSpLocks/>
          </p:cNvCxnSpPr>
          <p:nvPr/>
        </p:nvCxnSpPr>
        <p:spPr bwMode="auto">
          <a:xfrm flipH="1">
            <a:off x="3728517" y="5140363"/>
            <a:ext cx="854521" cy="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490182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echteck 229">
            <a:extLst>
              <a:ext uri="{FF2B5EF4-FFF2-40B4-BE49-F238E27FC236}">
                <a16:creationId xmlns:a16="http://schemas.microsoft.com/office/drawing/2014/main" id="{1644A0F4-47F8-4A6E-995E-27FEAC2E539F}"/>
              </a:ext>
            </a:extLst>
          </p:cNvPr>
          <p:cNvSpPr/>
          <p:nvPr/>
        </p:nvSpPr>
        <p:spPr bwMode="auto">
          <a:xfrm>
            <a:off x="5019670" y="1933305"/>
            <a:ext cx="1583898" cy="1032685"/>
          </a:xfrm>
          <a:prstGeom prst="rect">
            <a:avLst/>
          </a:prstGeom>
          <a:ln w="76200"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3" name="Gerader Verbinder 222">
            <a:extLst>
              <a:ext uri="{FF2B5EF4-FFF2-40B4-BE49-F238E27FC236}">
                <a16:creationId xmlns:a16="http://schemas.microsoft.com/office/drawing/2014/main" id="{3F6DDAD6-4B4A-4250-8E56-0C939AEED00E}"/>
              </a:ext>
            </a:extLst>
          </p:cNvPr>
          <p:cNvCxnSpPr/>
          <p:nvPr/>
        </p:nvCxnSpPr>
        <p:spPr bwMode="auto">
          <a:xfrm>
            <a:off x="5757015" y="2622854"/>
            <a:ext cx="5134" cy="5400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9E6B7F86-43E3-4E2D-98A8-DADBE6452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Signal Acquisition and Anomalie Detection (SAAD)</a:t>
            </a:r>
            <a:br>
              <a:rPr lang="de-DE" dirty="0"/>
            </a:b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98EDFF6-1CB4-45B4-844C-D839D25555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F99D57-6EE4-4F22-B508-B39D44B298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5</a:t>
            </a:fld>
            <a:endParaRPr lang="de-DE" dirty="0"/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C236DBB3-4448-4703-84AE-1505130FCD0E}"/>
              </a:ext>
            </a:extLst>
          </p:cNvPr>
          <p:cNvGrpSpPr/>
          <p:nvPr/>
        </p:nvGrpSpPr>
        <p:grpSpPr>
          <a:xfrm>
            <a:off x="5422395" y="3560857"/>
            <a:ext cx="689282" cy="747438"/>
            <a:chOff x="4431570" y="4152826"/>
            <a:chExt cx="1147762" cy="12446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D539279-D134-4519-8E24-46FAB0BC0A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1570" y="4152826"/>
              <a:ext cx="357187" cy="57467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7F66FB8-6814-4854-A94C-E319C5C6F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1570" y="4767189"/>
              <a:ext cx="357187" cy="63023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66F5EDF2-3A1E-40BE-9D9F-0DD1D873FC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857" y="4152826"/>
              <a:ext cx="363537" cy="1244600"/>
            </a:xfrm>
            <a:custGeom>
              <a:avLst/>
              <a:gdLst>
                <a:gd name="T0" fmla="*/ 0 w 229"/>
                <a:gd name="T1" fmla="*/ 0 h 784"/>
                <a:gd name="T2" fmla="*/ 0 w 229"/>
                <a:gd name="T3" fmla="*/ 784 h 784"/>
                <a:gd name="T4" fmla="*/ 229 w 229"/>
                <a:gd name="T5" fmla="*/ 784 h 784"/>
                <a:gd name="T6" fmla="*/ 229 w 229"/>
                <a:gd name="T7" fmla="*/ 0 h 784"/>
                <a:gd name="T8" fmla="*/ 0 w 229"/>
                <a:gd name="T9" fmla="*/ 0 h 784"/>
                <a:gd name="T10" fmla="*/ 167 w 229"/>
                <a:gd name="T11" fmla="*/ 706 h 784"/>
                <a:gd name="T12" fmla="*/ 60 w 229"/>
                <a:gd name="T13" fmla="*/ 706 h 784"/>
                <a:gd name="T14" fmla="*/ 60 w 229"/>
                <a:gd name="T15" fmla="*/ 82 h 784"/>
                <a:gd name="T16" fmla="*/ 167 w 229"/>
                <a:gd name="T17" fmla="*/ 82 h 784"/>
                <a:gd name="T18" fmla="*/ 167 w 229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784">
                  <a:moveTo>
                    <a:pt x="0" y="0"/>
                  </a:moveTo>
                  <a:lnTo>
                    <a:pt x="0" y="784"/>
                  </a:lnTo>
                  <a:lnTo>
                    <a:pt x="229" y="784"/>
                  </a:lnTo>
                  <a:lnTo>
                    <a:pt x="229" y="0"/>
                  </a:lnTo>
                  <a:lnTo>
                    <a:pt x="0" y="0"/>
                  </a:lnTo>
                  <a:close/>
                  <a:moveTo>
                    <a:pt x="167" y="706"/>
                  </a:moveTo>
                  <a:lnTo>
                    <a:pt x="60" y="706"/>
                  </a:lnTo>
                  <a:lnTo>
                    <a:pt x="60" y="82"/>
                  </a:lnTo>
                  <a:lnTo>
                    <a:pt x="167" y="82"/>
                  </a:lnTo>
                  <a:lnTo>
                    <a:pt x="167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0EFCF3C-5B71-4E3E-BFAA-930B91A26F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30082" y="4152826"/>
              <a:ext cx="349250" cy="1244600"/>
            </a:xfrm>
            <a:custGeom>
              <a:avLst/>
              <a:gdLst>
                <a:gd name="T0" fmla="*/ 0 w 220"/>
                <a:gd name="T1" fmla="*/ 0 h 784"/>
                <a:gd name="T2" fmla="*/ 0 w 220"/>
                <a:gd name="T3" fmla="*/ 784 h 784"/>
                <a:gd name="T4" fmla="*/ 220 w 220"/>
                <a:gd name="T5" fmla="*/ 784 h 784"/>
                <a:gd name="T6" fmla="*/ 220 w 220"/>
                <a:gd name="T7" fmla="*/ 0 h 784"/>
                <a:gd name="T8" fmla="*/ 0 w 220"/>
                <a:gd name="T9" fmla="*/ 0 h 784"/>
                <a:gd name="T10" fmla="*/ 160 w 220"/>
                <a:gd name="T11" fmla="*/ 706 h 784"/>
                <a:gd name="T12" fmla="*/ 53 w 220"/>
                <a:gd name="T13" fmla="*/ 706 h 784"/>
                <a:gd name="T14" fmla="*/ 53 w 220"/>
                <a:gd name="T15" fmla="*/ 82 h 784"/>
                <a:gd name="T16" fmla="*/ 160 w 220"/>
                <a:gd name="T17" fmla="*/ 82 h 784"/>
                <a:gd name="T18" fmla="*/ 160 w 220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784">
                  <a:moveTo>
                    <a:pt x="0" y="0"/>
                  </a:moveTo>
                  <a:lnTo>
                    <a:pt x="0" y="784"/>
                  </a:lnTo>
                  <a:lnTo>
                    <a:pt x="220" y="784"/>
                  </a:lnTo>
                  <a:lnTo>
                    <a:pt x="220" y="0"/>
                  </a:lnTo>
                  <a:lnTo>
                    <a:pt x="0" y="0"/>
                  </a:lnTo>
                  <a:close/>
                  <a:moveTo>
                    <a:pt x="160" y="706"/>
                  </a:moveTo>
                  <a:lnTo>
                    <a:pt x="53" y="706"/>
                  </a:lnTo>
                  <a:lnTo>
                    <a:pt x="53" y="82"/>
                  </a:lnTo>
                  <a:lnTo>
                    <a:pt x="160" y="82"/>
                  </a:lnTo>
                  <a:lnTo>
                    <a:pt x="160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30" name="Textfeld 29">
            <a:extLst>
              <a:ext uri="{FF2B5EF4-FFF2-40B4-BE49-F238E27FC236}">
                <a16:creationId xmlns:a16="http://schemas.microsoft.com/office/drawing/2014/main" id="{E231021A-7FA0-46A2-A753-5D58B6D440FC}"/>
              </a:ext>
            </a:extLst>
          </p:cNvPr>
          <p:cNvSpPr txBox="1"/>
          <p:nvPr/>
        </p:nvSpPr>
        <p:spPr>
          <a:xfrm>
            <a:off x="6822949" y="1805643"/>
            <a:ext cx="984541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Industrie PC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E792481B-F513-4E81-B180-8D8FC37FD3C6}"/>
              </a:ext>
            </a:extLst>
          </p:cNvPr>
          <p:cNvSpPr txBox="1"/>
          <p:nvPr/>
        </p:nvSpPr>
        <p:spPr>
          <a:xfrm>
            <a:off x="5420031" y="4363228"/>
            <a:ext cx="689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-sps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22EA4615-0656-4A86-99D9-EE0FD056E99F}"/>
              </a:ext>
            </a:extLst>
          </p:cNvPr>
          <p:cNvSpPr txBox="1"/>
          <p:nvPr/>
        </p:nvSpPr>
        <p:spPr>
          <a:xfrm>
            <a:off x="8232122" y="4363228"/>
            <a:ext cx="10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-hmi</a:t>
            </a:r>
          </a:p>
        </p:txBody>
      </p: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9FDBE84A-F683-45F9-B5BB-087CA5312500}"/>
              </a:ext>
            </a:extLst>
          </p:cNvPr>
          <p:cNvGrpSpPr/>
          <p:nvPr/>
        </p:nvGrpSpPr>
        <p:grpSpPr>
          <a:xfrm>
            <a:off x="5249122" y="787952"/>
            <a:ext cx="1022173" cy="555450"/>
            <a:chOff x="4232144" y="699510"/>
            <a:chExt cx="1208293" cy="656587"/>
          </a:xfrm>
        </p:grpSpPr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D16EED9B-D532-45C7-BD6A-72491F2F7B36}"/>
                </a:ext>
              </a:extLst>
            </p:cNvPr>
            <p:cNvSpPr/>
            <p:nvPr/>
          </p:nvSpPr>
          <p:spPr bwMode="auto">
            <a:xfrm>
              <a:off x="4232144" y="699510"/>
              <a:ext cx="1208293" cy="656587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AA25B20C-608F-49AA-AFF5-748EC247506D}"/>
                </a:ext>
              </a:extLst>
            </p:cNvPr>
            <p:cNvSpPr txBox="1"/>
            <p:nvPr/>
          </p:nvSpPr>
          <p:spPr>
            <a:xfrm>
              <a:off x="4232144" y="858526"/>
              <a:ext cx="1199972" cy="338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dirty="0">
                  <a:solidFill>
                    <a:schemeClr val="bg1"/>
                  </a:solidFill>
                </a:rPr>
                <a:t>SiLab</a:t>
              </a:r>
            </a:p>
          </p:txBody>
        </p:sp>
      </p:grp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97EC4837-F527-4E59-BD68-7919F8AD4C4D}"/>
              </a:ext>
            </a:extLst>
          </p:cNvPr>
          <p:cNvCxnSpPr>
            <a:stCxn id="49" idx="2"/>
          </p:cNvCxnSpPr>
          <p:nvPr/>
        </p:nvCxnSpPr>
        <p:spPr bwMode="auto">
          <a:xfrm flipH="1">
            <a:off x="5756690" y="1343402"/>
            <a:ext cx="3519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3" name="Textfeld 92">
            <a:extLst>
              <a:ext uri="{FF2B5EF4-FFF2-40B4-BE49-F238E27FC236}">
                <a16:creationId xmlns:a16="http://schemas.microsoft.com/office/drawing/2014/main" id="{181997C9-39FC-4122-A818-76CC295B0E55}"/>
              </a:ext>
            </a:extLst>
          </p:cNvPr>
          <p:cNvSpPr txBox="1"/>
          <p:nvPr/>
        </p:nvSpPr>
        <p:spPr>
          <a:xfrm>
            <a:off x="5257174" y="2623512"/>
            <a:ext cx="101412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-switch1</a:t>
            </a:r>
          </a:p>
        </p:txBody>
      </p:sp>
      <p:sp>
        <p:nvSpPr>
          <p:cNvPr id="94" name="Freeform 5">
            <a:extLst>
              <a:ext uri="{FF2B5EF4-FFF2-40B4-BE49-F238E27FC236}">
                <a16:creationId xmlns:a16="http://schemas.microsoft.com/office/drawing/2014/main" id="{CEC08B54-E282-4BB4-823B-90D1C1CE01C5}"/>
              </a:ext>
            </a:extLst>
          </p:cNvPr>
          <p:cNvSpPr>
            <a:spLocks noEditPoints="1"/>
          </p:cNvSpPr>
          <p:nvPr/>
        </p:nvSpPr>
        <p:spPr bwMode="auto">
          <a:xfrm>
            <a:off x="8232122" y="3551175"/>
            <a:ext cx="998848" cy="747437"/>
          </a:xfrm>
          <a:custGeom>
            <a:avLst/>
            <a:gdLst>
              <a:gd name="T0" fmla="*/ 567 w 573"/>
              <a:gd name="T1" fmla="*/ 0 h 428"/>
              <a:gd name="T2" fmla="*/ 6 w 573"/>
              <a:gd name="T3" fmla="*/ 0 h 428"/>
              <a:gd name="T4" fmla="*/ 0 w 573"/>
              <a:gd name="T5" fmla="*/ 6 h 428"/>
              <a:gd name="T6" fmla="*/ 0 w 573"/>
              <a:gd name="T7" fmla="*/ 422 h 428"/>
              <a:gd name="T8" fmla="*/ 6 w 573"/>
              <a:gd name="T9" fmla="*/ 428 h 428"/>
              <a:gd name="T10" fmla="*/ 567 w 573"/>
              <a:gd name="T11" fmla="*/ 428 h 428"/>
              <a:gd name="T12" fmla="*/ 573 w 573"/>
              <a:gd name="T13" fmla="*/ 422 h 428"/>
              <a:gd name="T14" fmla="*/ 573 w 573"/>
              <a:gd name="T15" fmla="*/ 6 h 428"/>
              <a:gd name="T16" fmla="*/ 567 w 573"/>
              <a:gd name="T17" fmla="*/ 0 h 428"/>
              <a:gd name="T18" fmla="*/ 67 w 573"/>
              <a:gd name="T19" fmla="*/ 396 h 428"/>
              <a:gd name="T20" fmla="*/ 50 w 573"/>
              <a:gd name="T21" fmla="*/ 378 h 428"/>
              <a:gd name="T22" fmla="*/ 67 w 573"/>
              <a:gd name="T23" fmla="*/ 360 h 428"/>
              <a:gd name="T24" fmla="*/ 85 w 573"/>
              <a:gd name="T25" fmla="*/ 378 h 428"/>
              <a:gd name="T26" fmla="*/ 67 w 573"/>
              <a:gd name="T27" fmla="*/ 396 h 428"/>
              <a:gd name="T28" fmla="*/ 380 w 573"/>
              <a:gd name="T29" fmla="*/ 396 h 428"/>
              <a:gd name="T30" fmla="*/ 362 w 573"/>
              <a:gd name="T31" fmla="*/ 378 h 428"/>
              <a:gd name="T32" fmla="*/ 380 w 573"/>
              <a:gd name="T33" fmla="*/ 360 h 428"/>
              <a:gd name="T34" fmla="*/ 398 w 573"/>
              <a:gd name="T35" fmla="*/ 378 h 428"/>
              <a:gd name="T36" fmla="*/ 380 w 573"/>
              <a:gd name="T37" fmla="*/ 396 h 428"/>
              <a:gd name="T38" fmla="*/ 440 w 573"/>
              <a:gd name="T39" fmla="*/ 396 h 428"/>
              <a:gd name="T40" fmla="*/ 422 w 573"/>
              <a:gd name="T41" fmla="*/ 378 h 428"/>
              <a:gd name="T42" fmla="*/ 440 w 573"/>
              <a:gd name="T43" fmla="*/ 360 h 428"/>
              <a:gd name="T44" fmla="*/ 458 w 573"/>
              <a:gd name="T45" fmla="*/ 378 h 428"/>
              <a:gd name="T46" fmla="*/ 440 w 573"/>
              <a:gd name="T47" fmla="*/ 396 h 428"/>
              <a:gd name="T48" fmla="*/ 499 w 573"/>
              <a:gd name="T49" fmla="*/ 396 h 428"/>
              <a:gd name="T50" fmla="*/ 481 w 573"/>
              <a:gd name="T51" fmla="*/ 378 h 428"/>
              <a:gd name="T52" fmla="*/ 499 w 573"/>
              <a:gd name="T53" fmla="*/ 360 h 428"/>
              <a:gd name="T54" fmla="*/ 517 w 573"/>
              <a:gd name="T55" fmla="*/ 378 h 428"/>
              <a:gd name="T56" fmla="*/ 499 w 573"/>
              <a:gd name="T57" fmla="*/ 396 h 428"/>
              <a:gd name="T58" fmla="*/ 523 w 573"/>
              <a:gd name="T59" fmla="*/ 318 h 428"/>
              <a:gd name="T60" fmla="*/ 47 w 573"/>
              <a:gd name="T61" fmla="*/ 318 h 428"/>
              <a:gd name="T62" fmla="*/ 47 w 573"/>
              <a:gd name="T63" fmla="*/ 46 h 428"/>
              <a:gd name="T64" fmla="*/ 523 w 573"/>
              <a:gd name="T65" fmla="*/ 46 h 428"/>
              <a:gd name="T66" fmla="*/ 523 w 573"/>
              <a:gd name="T67" fmla="*/ 318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3" h="428">
                <a:moveTo>
                  <a:pt x="567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3"/>
                  <a:pt x="0" y="6"/>
                </a:cubicBezTo>
                <a:cubicBezTo>
                  <a:pt x="0" y="422"/>
                  <a:pt x="0" y="422"/>
                  <a:pt x="0" y="422"/>
                </a:cubicBezTo>
                <a:cubicBezTo>
                  <a:pt x="0" y="426"/>
                  <a:pt x="2" y="428"/>
                  <a:pt x="6" y="428"/>
                </a:cubicBezTo>
                <a:cubicBezTo>
                  <a:pt x="567" y="428"/>
                  <a:pt x="567" y="428"/>
                  <a:pt x="567" y="428"/>
                </a:cubicBezTo>
                <a:cubicBezTo>
                  <a:pt x="571" y="428"/>
                  <a:pt x="573" y="426"/>
                  <a:pt x="573" y="422"/>
                </a:cubicBezTo>
                <a:cubicBezTo>
                  <a:pt x="573" y="6"/>
                  <a:pt x="573" y="6"/>
                  <a:pt x="573" y="6"/>
                </a:cubicBezTo>
                <a:cubicBezTo>
                  <a:pt x="573" y="3"/>
                  <a:pt x="571" y="0"/>
                  <a:pt x="567" y="0"/>
                </a:cubicBezTo>
                <a:close/>
                <a:moveTo>
                  <a:pt x="67" y="396"/>
                </a:moveTo>
                <a:cubicBezTo>
                  <a:pt x="58" y="396"/>
                  <a:pt x="50" y="388"/>
                  <a:pt x="50" y="378"/>
                </a:cubicBezTo>
                <a:cubicBezTo>
                  <a:pt x="50" y="368"/>
                  <a:pt x="58" y="360"/>
                  <a:pt x="67" y="360"/>
                </a:cubicBezTo>
                <a:cubicBezTo>
                  <a:pt x="77" y="360"/>
                  <a:pt x="85" y="368"/>
                  <a:pt x="85" y="378"/>
                </a:cubicBezTo>
                <a:cubicBezTo>
                  <a:pt x="85" y="388"/>
                  <a:pt x="77" y="396"/>
                  <a:pt x="67" y="396"/>
                </a:cubicBezTo>
                <a:close/>
                <a:moveTo>
                  <a:pt x="380" y="396"/>
                </a:moveTo>
                <a:cubicBezTo>
                  <a:pt x="370" y="396"/>
                  <a:pt x="362" y="388"/>
                  <a:pt x="362" y="378"/>
                </a:cubicBezTo>
                <a:cubicBezTo>
                  <a:pt x="362" y="368"/>
                  <a:pt x="370" y="360"/>
                  <a:pt x="380" y="360"/>
                </a:cubicBezTo>
                <a:cubicBezTo>
                  <a:pt x="390" y="360"/>
                  <a:pt x="398" y="368"/>
                  <a:pt x="398" y="378"/>
                </a:cubicBezTo>
                <a:cubicBezTo>
                  <a:pt x="398" y="388"/>
                  <a:pt x="390" y="396"/>
                  <a:pt x="380" y="396"/>
                </a:cubicBezTo>
                <a:close/>
                <a:moveTo>
                  <a:pt x="440" y="396"/>
                </a:moveTo>
                <a:cubicBezTo>
                  <a:pt x="430" y="396"/>
                  <a:pt x="422" y="388"/>
                  <a:pt x="422" y="378"/>
                </a:cubicBezTo>
                <a:cubicBezTo>
                  <a:pt x="422" y="368"/>
                  <a:pt x="430" y="360"/>
                  <a:pt x="440" y="360"/>
                </a:cubicBezTo>
                <a:cubicBezTo>
                  <a:pt x="450" y="360"/>
                  <a:pt x="458" y="368"/>
                  <a:pt x="458" y="378"/>
                </a:cubicBezTo>
                <a:cubicBezTo>
                  <a:pt x="458" y="388"/>
                  <a:pt x="450" y="396"/>
                  <a:pt x="440" y="396"/>
                </a:cubicBezTo>
                <a:close/>
                <a:moveTo>
                  <a:pt x="499" y="396"/>
                </a:moveTo>
                <a:cubicBezTo>
                  <a:pt x="489" y="396"/>
                  <a:pt x="481" y="388"/>
                  <a:pt x="481" y="378"/>
                </a:cubicBezTo>
                <a:cubicBezTo>
                  <a:pt x="481" y="368"/>
                  <a:pt x="489" y="360"/>
                  <a:pt x="499" y="360"/>
                </a:cubicBezTo>
                <a:cubicBezTo>
                  <a:pt x="509" y="360"/>
                  <a:pt x="517" y="368"/>
                  <a:pt x="517" y="378"/>
                </a:cubicBezTo>
                <a:cubicBezTo>
                  <a:pt x="517" y="388"/>
                  <a:pt x="509" y="396"/>
                  <a:pt x="499" y="396"/>
                </a:cubicBezTo>
                <a:close/>
                <a:moveTo>
                  <a:pt x="523" y="318"/>
                </a:moveTo>
                <a:cubicBezTo>
                  <a:pt x="47" y="318"/>
                  <a:pt x="47" y="318"/>
                  <a:pt x="47" y="318"/>
                </a:cubicBezTo>
                <a:cubicBezTo>
                  <a:pt x="47" y="46"/>
                  <a:pt x="47" y="46"/>
                  <a:pt x="47" y="46"/>
                </a:cubicBezTo>
                <a:cubicBezTo>
                  <a:pt x="523" y="46"/>
                  <a:pt x="523" y="46"/>
                  <a:pt x="523" y="46"/>
                </a:cubicBezTo>
                <a:lnTo>
                  <a:pt x="523" y="31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cxnSp>
        <p:nvCxnSpPr>
          <p:cNvPr id="95" name="Gerader Verbinder 94">
            <a:extLst>
              <a:ext uri="{FF2B5EF4-FFF2-40B4-BE49-F238E27FC236}">
                <a16:creationId xmlns:a16="http://schemas.microsoft.com/office/drawing/2014/main" id="{EA03D508-85BD-4ED7-94B3-2014096A3079}"/>
              </a:ext>
            </a:extLst>
          </p:cNvPr>
          <p:cNvCxnSpPr/>
          <p:nvPr/>
        </p:nvCxnSpPr>
        <p:spPr bwMode="auto">
          <a:xfrm rot="16200000" flipH="1" flipV="1">
            <a:off x="6544956" y="1391605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8547069D-D853-4D25-9FF5-019FEF63A307}"/>
              </a:ext>
            </a:extLst>
          </p:cNvPr>
          <p:cNvCxnSpPr/>
          <p:nvPr/>
        </p:nvCxnSpPr>
        <p:spPr bwMode="auto">
          <a:xfrm>
            <a:off x="5761970" y="3154842"/>
            <a:ext cx="2264" cy="395287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29" name="Gruppieren 128">
            <a:extLst>
              <a:ext uri="{FF2B5EF4-FFF2-40B4-BE49-F238E27FC236}">
                <a16:creationId xmlns:a16="http://schemas.microsoft.com/office/drawing/2014/main" id="{45CF464E-2C7B-49CA-AC6D-EC1A13462140}"/>
              </a:ext>
            </a:extLst>
          </p:cNvPr>
          <p:cNvGrpSpPr/>
          <p:nvPr/>
        </p:nvGrpSpPr>
        <p:grpSpPr>
          <a:xfrm>
            <a:off x="6822951" y="1560608"/>
            <a:ext cx="984540" cy="222315"/>
            <a:chOff x="996951" y="3324226"/>
            <a:chExt cx="1377949" cy="311150"/>
          </a:xfrm>
          <a:solidFill>
            <a:schemeClr val="bg2"/>
          </a:solidFill>
        </p:grpSpPr>
        <p:sp>
          <p:nvSpPr>
            <p:cNvPr id="130" name="Freeform 91">
              <a:extLst>
                <a:ext uri="{FF2B5EF4-FFF2-40B4-BE49-F238E27FC236}">
                  <a16:creationId xmlns:a16="http://schemas.microsoft.com/office/drawing/2014/main" id="{6E2E1B4F-41B1-4430-9216-94C5BA3A94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6951" y="3324226"/>
              <a:ext cx="1377949" cy="311150"/>
            </a:xfrm>
            <a:custGeom>
              <a:avLst/>
              <a:gdLst>
                <a:gd name="T0" fmla="*/ 0 w 1433"/>
                <a:gd name="T1" fmla="*/ 0 h 321"/>
                <a:gd name="T2" fmla="*/ 0 w 1433"/>
                <a:gd name="T3" fmla="*/ 321 h 321"/>
                <a:gd name="T4" fmla="*/ 1433 w 1433"/>
                <a:gd name="T5" fmla="*/ 321 h 321"/>
                <a:gd name="T6" fmla="*/ 1433 w 1433"/>
                <a:gd name="T7" fmla="*/ 0 h 321"/>
                <a:gd name="T8" fmla="*/ 0 w 1433"/>
                <a:gd name="T9" fmla="*/ 0 h 321"/>
                <a:gd name="T10" fmla="*/ 119 w 1433"/>
                <a:gd name="T11" fmla="*/ 197 h 321"/>
                <a:gd name="T12" fmla="*/ 84 w 1433"/>
                <a:gd name="T13" fmla="*/ 162 h 321"/>
                <a:gd name="T14" fmla="*/ 119 w 1433"/>
                <a:gd name="T15" fmla="*/ 127 h 321"/>
                <a:gd name="T16" fmla="*/ 154 w 1433"/>
                <a:gd name="T17" fmla="*/ 162 h 321"/>
                <a:gd name="T18" fmla="*/ 119 w 1433"/>
                <a:gd name="T19" fmla="*/ 197 h 321"/>
                <a:gd name="T20" fmla="*/ 395 w 1433"/>
                <a:gd name="T21" fmla="*/ 257 h 321"/>
                <a:gd name="T22" fmla="*/ 235 w 1433"/>
                <a:gd name="T23" fmla="*/ 257 h 321"/>
                <a:gd name="T24" fmla="*/ 235 w 1433"/>
                <a:gd name="T25" fmla="*/ 190 h 321"/>
                <a:gd name="T26" fmla="*/ 395 w 1433"/>
                <a:gd name="T27" fmla="*/ 190 h 321"/>
                <a:gd name="T28" fmla="*/ 395 w 1433"/>
                <a:gd name="T29" fmla="*/ 257 h 321"/>
                <a:gd name="T30" fmla="*/ 395 w 1433"/>
                <a:gd name="T31" fmla="*/ 129 h 321"/>
                <a:gd name="T32" fmla="*/ 235 w 1433"/>
                <a:gd name="T33" fmla="*/ 129 h 321"/>
                <a:gd name="T34" fmla="*/ 235 w 1433"/>
                <a:gd name="T35" fmla="*/ 62 h 321"/>
                <a:gd name="T36" fmla="*/ 395 w 1433"/>
                <a:gd name="T37" fmla="*/ 62 h 321"/>
                <a:gd name="T38" fmla="*/ 395 w 1433"/>
                <a:gd name="T39" fmla="*/ 129 h 321"/>
                <a:gd name="T40" fmla="*/ 630 w 1433"/>
                <a:gd name="T41" fmla="*/ 257 h 321"/>
                <a:gd name="T42" fmla="*/ 469 w 1433"/>
                <a:gd name="T43" fmla="*/ 257 h 321"/>
                <a:gd name="T44" fmla="*/ 469 w 1433"/>
                <a:gd name="T45" fmla="*/ 190 h 321"/>
                <a:gd name="T46" fmla="*/ 630 w 1433"/>
                <a:gd name="T47" fmla="*/ 190 h 321"/>
                <a:gd name="T48" fmla="*/ 630 w 1433"/>
                <a:gd name="T49" fmla="*/ 257 h 321"/>
                <a:gd name="T50" fmla="*/ 630 w 1433"/>
                <a:gd name="T51" fmla="*/ 129 h 321"/>
                <a:gd name="T52" fmla="*/ 469 w 1433"/>
                <a:gd name="T53" fmla="*/ 129 h 321"/>
                <a:gd name="T54" fmla="*/ 469 w 1433"/>
                <a:gd name="T55" fmla="*/ 62 h 321"/>
                <a:gd name="T56" fmla="*/ 630 w 1433"/>
                <a:gd name="T57" fmla="*/ 62 h 321"/>
                <a:gd name="T58" fmla="*/ 630 w 1433"/>
                <a:gd name="T59" fmla="*/ 129 h 321"/>
                <a:gd name="T60" fmla="*/ 860 w 1433"/>
                <a:gd name="T61" fmla="*/ 257 h 321"/>
                <a:gd name="T62" fmla="*/ 684 w 1433"/>
                <a:gd name="T63" fmla="*/ 257 h 321"/>
                <a:gd name="T64" fmla="*/ 684 w 1433"/>
                <a:gd name="T65" fmla="*/ 164 h 321"/>
                <a:gd name="T66" fmla="*/ 860 w 1433"/>
                <a:gd name="T67" fmla="*/ 164 h 321"/>
                <a:gd name="T68" fmla="*/ 860 w 1433"/>
                <a:gd name="T69" fmla="*/ 257 h 321"/>
                <a:gd name="T70" fmla="*/ 1071 w 1433"/>
                <a:gd name="T71" fmla="*/ 257 h 321"/>
                <a:gd name="T72" fmla="*/ 911 w 1433"/>
                <a:gd name="T73" fmla="*/ 257 h 321"/>
                <a:gd name="T74" fmla="*/ 911 w 1433"/>
                <a:gd name="T75" fmla="*/ 190 h 321"/>
                <a:gd name="T76" fmla="*/ 1071 w 1433"/>
                <a:gd name="T77" fmla="*/ 190 h 321"/>
                <a:gd name="T78" fmla="*/ 1071 w 1433"/>
                <a:gd name="T79" fmla="*/ 257 h 321"/>
                <a:gd name="T80" fmla="*/ 1071 w 1433"/>
                <a:gd name="T81" fmla="*/ 129 h 321"/>
                <a:gd name="T82" fmla="*/ 911 w 1433"/>
                <a:gd name="T83" fmla="*/ 129 h 321"/>
                <a:gd name="T84" fmla="*/ 911 w 1433"/>
                <a:gd name="T85" fmla="*/ 62 h 321"/>
                <a:gd name="T86" fmla="*/ 1071 w 1433"/>
                <a:gd name="T87" fmla="*/ 62 h 321"/>
                <a:gd name="T88" fmla="*/ 1071 w 1433"/>
                <a:gd name="T89" fmla="*/ 129 h 321"/>
                <a:gd name="T90" fmla="*/ 1199 w 1433"/>
                <a:gd name="T91" fmla="*/ 253 h 321"/>
                <a:gd name="T92" fmla="*/ 1132 w 1433"/>
                <a:gd name="T93" fmla="*/ 253 h 321"/>
                <a:gd name="T94" fmla="*/ 1132 w 1433"/>
                <a:gd name="T95" fmla="*/ 62 h 321"/>
                <a:gd name="T96" fmla="*/ 1199 w 1433"/>
                <a:gd name="T97" fmla="*/ 62 h 321"/>
                <a:gd name="T98" fmla="*/ 1199 w 1433"/>
                <a:gd name="T99" fmla="*/ 253 h 321"/>
                <a:gd name="T100" fmla="*/ 1314 w 1433"/>
                <a:gd name="T101" fmla="*/ 198 h 321"/>
                <a:gd name="T102" fmla="*/ 1279 w 1433"/>
                <a:gd name="T103" fmla="*/ 164 h 321"/>
                <a:gd name="T104" fmla="*/ 1314 w 1433"/>
                <a:gd name="T105" fmla="*/ 129 h 321"/>
                <a:gd name="T106" fmla="*/ 1349 w 1433"/>
                <a:gd name="T107" fmla="*/ 164 h 321"/>
                <a:gd name="T108" fmla="*/ 1314 w 1433"/>
                <a:gd name="T109" fmla="*/ 198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33" h="321">
                  <a:moveTo>
                    <a:pt x="0" y="0"/>
                  </a:moveTo>
                  <a:cubicBezTo>
                    <a:pt x="0" y="321"/>
                    <a:pt x="0" y="321"/>
                    <a:pt x="0" y="321"/>
                  </a:cubicBezTo>
                  <a:cubicBezTo>
                    <a:pt x="1433" y="321"/>
                    <a:pt x="1433" y="321"/>
                    <a:pt x="1433" y="321"/>
                  </a:cubicBezTo>
                  <a:cubicBezTo>
                    <a:pt x="1433" y="0"/>
                    <a:pt x="1433" y="0"/>
                    <a:pt x="1433" y="0"/>
                  </a:cubicBezTo>
                  <a:lnTo>
                    <a:pt x="0" y="0"/>
                  </a:lnTo>
                  <a:close/>
                  <a:moveTo>
                    <a:pt x="119" y="197"/>
                  </a:moveTo>
                  <a:cubicBezTo>
                    <a:pt x="100" y="197"/>
                    <a:pt x="84" y="182"/>
                    <a:pt x="84" y="162"/>
                  </a:cubicBezTo>
                  <a:cubicBezTo>
                    <a:pt x="84" y="143"/>
                    <a:pt x="100" y="127"/>
                    <a:pt x="119" y="127"/>
                  </a:cubicBezTo>
                  <a:cubicBezTo>
                    <a:pt x="138" y="127"/>
                    <a:pt x="154" y="143"/>
                    <a:pt x="154" y="162"/>
                  </a:cubicBezTo>
                  <a:cubicBezTo>
                    <a:pt x="154" y="182"/>
                    <a:pt x="138" y="197"/>
                    <a:pt x="119" y="197"/>
                  </a:cubicBezTo>
                  <a:close/>
                  <a:moveTo>
                    <a:pt x="395" y="257"/>
                  </a:moveTo>
                  <a:cubicBezTo>
                    <a:pt x="235" y="257"/>
                    <a:pt x="235" y="257"/>
                    <a:pt x="235" y="257"/>
                  </a:cubicBezTo>
                  <a:cubicBezTo>
                    <a:pt x="235" y="190"/>
                    <a:pt x="235" y="190"/>
                    <a:pt x="235" y="190"/>
                  </a:cubicBezTo>
                  <a:cubicBezTo>
                    <a:pt x="395" y="190"/>
                    <a:pt x="395" y="190"/>
                    <a:pt x="395" y="190"/>
                  </a:cubicBezTo>
                  <a:lnTo>
                    <a:pt x="395" y="257"/>
                  </a:lnTo>
                  <a:close/>
                  <a:moveTo>
                    <a:pt x="395" y="129"/>
                  </a:moveTo>
                  <a:cubicBezTo>
                    <a:pt x="235" y="129"/>
                    <a:pt x="235" y="129"/>
                    <a:pt x="235" y="129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395" y="62"/>
                    <a:pt x="395" y="62"/>
                    <a:pt x="395" y="62"/>
                  </a:cubicBezTo>
                  <a:lnTo>
                    <a:pt x="395" y="129"/>
                  </a:lnTo>
                  <a:close/>
                  <a:moveTo>
                    <a:pt x="630" y="257"/>
                  </a:moveTo>
                  <a:cubicBezTo>
                    <a:pt x="469" y="257"/>
                    <a:pt x="469" y="257"/>
                    <a:pt x="469" y="257"/>
                  </a:cubicBezTo>
                  <a:cubicBezTo>
                    <a:pt x="469" y="190"/>
                    <a:pt x="469" y="190"/>
                    <a:pt x="469" y="190"/>
                  </a:cubicBezTo>
                  <a:cubicBezTo>
                    <a:pt x="630" y="190"/>
                    <a:pt x="630" y="190"/>
                    <a:pt x="630" y="190"/>
                  </a:cubicBezTo>
                  <a:lnTo>
                    <a:pt x="630" y="257"/>
                  </a:lnTo>
                  <a:close/>
                  <a:moveTo>
                    <a:pt x="630" y="129"/>
                  </a:moveTo>
                  <a:cubicBezTo>
                    <a:pt x="469" y="129"/>
                    <a:pt x="469" y="129"/>
                    <a:pt x="469" y="129"/>
                  </a:cubicBezTo>
                  <a:cubicBezTo>
                    <a:pt x="469" y="62"/>
                    <a:pt x="469" y="62"/>
                    <a:pt x="469" y="62"/>
                  </a:cubicBezTo>
                  <a:cubicBezTo>
                    <a:pt x="630" y="62"/>
                    <a:pt x="630" y="62"/>
                    <a:pt x="630" y="62"/>
                  </a:cubicBezTo>
                  <a:lnTo>
                    <a:pt x="630" y="129"/>
                  </a:lnTo>
                  <a:close/>
                  <a:moveTo>
                    <a:pt x="860" y="257"/>
                  </a:moveTo>
                  <a:cubicBezTo>
                    <a:pt x="684" y="257"/>
                    <a:pt x="684" y="257"/>
                    <a:pt x="684" y="25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860" y="164"/>
                    <a:pt x="860" y="164"/>
                    <a:pt x="860" y="164"/>
                  </a:cubicBezTo>
                  <a:lnTo>
                    <a:pt x="860" y="257"/>
                  </a:lnTo>
                  <a:close/>
                  <a:moveTo>
                    <a:pt x="1071" y="257"/>
                  </a:moveTo>
                  <a:cubicBezTo>
                    <a:pt x="911" y="257"/>
                    <a:pt x="911" y="257"/>
                    <a:pt x="911" y="257"/>
                  </a:cubicBezTo>
                  <a:cubicBezTo>
                    <a:pt x="911" y="190"/>
                    <a:pt x="911" y="190"/>
                    <a:pt x="911" y="190"/>
                  </a:cubicBezTo>
                  <a:cubicBezTo>
                    <a:pt x="1071" y="190"/>
                    <a:pt x="1071" y="190"/>
                    <a:pt x="1071" y="190"/>
                  </a:cubicBezTo>
                  <a:lnTo>
                    <a:pt x="1071" y="257"/>
                  </a:lnTo>
                  <a:close/>
                  <a:moveTo>
                    <a:pt x="1071" y="129"/>
                  </a:moveTo>
                  <a:cubicBezTo>
                    <a:pt x="911" y="129"/>
                    <a:pt x="911" y="129"/>
                    <a:pt x="911" y="129"/>
                  </a:cubicBezTo>
                  <a:cubicBezTo>
                    <a:pt x="911" y="62"/>
                    <a:pt x="911" y="62"/>
                    <a:pt x="911" y="62"/>
                  </a:cubicBezTo>
                  <a:cubicBezTo>
                    <a:pt x="1071" y="62"/>
                    <a:pt x="1071" y="62"/>
                    <a:pt x="1071" y="62"/>
                  </a:cubicBezTo>
                  <a:lnTo>
                    <a:pt x="1071" y="129"/>
                  </a:lnTo>
                  <a:close/>
                  <a:moveTo>
                    <a:pt x="1199" y="253"/>
                  </a:moveTo>
                  <a:cubicBezTo>
                    <a:pt x="1132" y="253"/>
                    <a:pt x="1132" y="253"/>
                    <a:pt x="1132" y="253"/>
                  </a:cubicBezTo>
                  <a:cubicBezTo>
                    <a:pt x="1132" y="62"/>
                    <a:pt x="1132" y="62"/>
                    <a:pt x="1132" y="62"/>
                  </a:cubicBezTo>
                  <a:cubicBezTo>
                    <a:pt x="1199" y="62"/>
                    <a:pt x="1199" y="62"/>
                    <a:pt x="1199" y="62"/>
                  </a:cubicBezTo>
                  <a:lnTo>
                    <a:pt x="1199" y="253"/>
                  </a:lnTo>
                  <a:close/>
                  <a:moveTo>
                    <a:pt x="1314" y="198"/>
                  </a:moveTo>
                  <a:cubicBezTo>
                    <a:pt x="1295" y="198"/>
                    <a:pt x="1279" y="183"/>
                    <a:pt x="1279" y="164"/>
                  </a:cubicBezTo>
                  <a:cubicBezTo>
                    <a:pt x="1279" y="144"/>
                    <a:pt x="1295" y="129"/>
                    <a:pt x="1314" y="129"/>
                  </a:cubicBezTo>
                  <a:cubicBezTo>
                    <a:pt x="1333" y="129"/>
                    <a:pt x="1349" y="144"/>
                    <a:pt x="1349" y="164"/>
                  </a:cubicBezTo>
                  <a:cubicBezTo>
                    <a:pt x="1349" y="183"/>
                    <a:pt x="1333" y="198"/>
                    <a:pt x="1314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1" name="Freeform 92">
              <a:extLst>
                <a:ext uri="{FF2B5EF4-FFF2-40B4-BE49-F238E27FC236}">
                  <a16:creationId xmlns:a16="http://schemas.microsoft.com/office/drawing/2014/main" id="{641BC378-4EB2-4740-9300-8A487DA64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338" y="3484563"/>
              <a:ext cx="109538" cy="92075"/>
            </a:xfrm>
            <a:custGeom>
              <a:avLst/>
              <a:gdLst>
                <a:gd name="T0" fmla="*/ 0 w 69"/>
                <a:gd name="T1" fmla="*/ 0 h 58"/>
                <a:gd name="T2" fmla="*/ 0 w 69"/>
                <a:gd name="T3" fmla="*/ 42 h 58"/>
                <a:gd name="T4" fmla="*/ 14 w 69"/>
                <a:gd name="T5" fmla="*/ 42 h 58"/>
                <a:gd name="T6" fmla="*/ 14 w 69"/>
                <a:gd name="T7" fmla="*/ 51 h 58"/>
                <a:gd name="T8" fmla="*/ 22 w 69"/>
                <a:gd name="T9" fmla="*/ 51 h 58"/>
                <a:gd name="T10" fmla="*/ 22 w 69"/>
                <a:gd name="T11" fmla="*/ 58 h 58"/>
                <a:gd name="T12" fmla="*/ 48 w 69"/>
                <a:gd name="T13" fmla="*/ 58 h 58"/>
                <a:gd name="T14" fmla="*/ 48 w 69"/>
                <a:gd name="T15" fmla="*/ 51 h 58"/>
                <a:gd name="T16" fmla="*/ 56 w 69"/>
                <a:gd name="T17" fmla="*/ 51 h 58"/>
                <a:gd name="T18" fmla="*/ 56 w 69"/>
                <a:gd name="T19" fmla="*/ 42 h 58"/>
                <a:gd name="T20" fmla="*/ 69 w 69"/>
                <a:gd name="T21" fmla="*/ 42 h 58"/>
                <a:gd name="T22" fmla="*/ 69 w 69"/>
                <a:gd name="T23" fmla="*/ 0 h 58"/>
                <a:gd name="T24" fmla="*/ 0 w 69"/>
                <a:gd name="T2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58">
                  <a:moveTo>
                    <a:pt x="0" y="0"/>
                  </a:moveTo>
                  <a:lnTo>
                    <a:pt x="0" y="42"/>
                  </a:lnTo>
                  <a:lnTo>
                    <a:pt x="14" y="42"/>
                  </a:lnTo>
                  <a:lnTo>
                    <a:pt x="14" y="51"/>
                  </a:lnTo>
                  <a:lnTo>
                    <a:pt x="22" y="51"/>
                  </a:lnTo>
                  <a:lnTo>
                    <a:pt x="22" y="58"/>
                  </a:lnTo>
                  <a:lnTo>
                    <a:pt x="48" y="58"/>
                  </a:lnTo>
                  <a:lnTo>
                    <a:pt x="48" y="51"/>
                  </a:lnTo>
                  <a:lnTo>
                    <a:pt x="56" y="51"/>
                  </a:lnTo>
                  <a:lnTo>
                    <a:pt x="56" y="42"/>
                  </a:lnTo>
                  <a:lnTo>
                    <a:pt x="69" y="42"/>
                  </a:lnTo>
                  <a:lnTo>
                    <a:pt x="6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2" name="Rectangle 93">
              <a:extLst>
                <a:ext uri="{FF2B5EF4-FFF2-40B4-BE49-F238E27FC236}">
                  <a16:creationId xmlns:a16="http://schemas.microsoft.com/office/drawing/2014/main" id="{6915AA86-32EE-4B3C-93A2-38E98C19A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5763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3" name="Rectangle 94">
              <a:extLst>
                <a:ext uri="{FF2B5EF4-FFF2-40B4-BE49-F238E27FC236}">
                  <a16:creationId xmlns:a16="http://schemas.microsoft.com/office/drawing/2014/main" id="{A07DF6A4-96FF-47BB-AA44-F587D9C518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84350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3" name="Gerader Verbinder 152">
            <a:extLst>
              <a:ext uri="{FF2B5EF4-FFF2-40B4-BE49-F238E27FC236}">
                <a16:creationId xmlns:a16="http://schemas.microsoft.com/office/drawing/2014/main" id="{1884A7EB-DA8D-485B-A031-57221D126E8E}"/>
              </a:ext>
            </a:extLst>
          </p:cNvPr>
          <p:cNvCxnSpPr>
            <a:cxnSpLocks/>
          </p:cNvCxnSpPr>
          <p:nvPr/>
        </p:nvCxnSpPr>
        <p:spPr bwMode="auto">
          <a:xfrm flipV="1">
            <a:off x="3742938" y="3151522"/>
            <a:ext cx="5007592" cy="3093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5" name="Gerader Verbinder 154">
            <a:extLst>
              <a:ext uri="{FF2B5EF4-FFF2-40B4-BE49-F238E27FC236}">
                <a16:creationId xmlns:a16="http://schemas.microsoft.com/office/drawing/2014/main" id="{6FB3AF94-13C1-4B41-A774-33D4878DC5C6}"/>
              </a:ext>
            </a:extLst>
          </p:cNvPr>
          <p:cNvCxnSpPr/>
          <p:nvPr/>
        </p:nvCxnSpPr>
        <p:spPr bwMode="auto">
          <a:xfrm>
            <a:off x="8741625" y="3141430"/>
            <a:ext cx="0" cy="387974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9" name="Gruppieren 158">
            <a:extLst>
              <a:ext uri="{FF2B5EF4-FFF2-40B4-BE49-F238E27FC236}">
                <a16:creationId xmlns:a16="http://schemas.microsoft.com/office/drawing/2014/main" id="{9F70AFED-258B-4442-882A-FF598898A150}"/>
              </a:ext>
            </a:extLst>
          </p:cNvPr>
          <p:cNvGrpSpPr/>
          <p:nvPr/>
        </p:nvGrpSpPr>
        <p:grpSpPr>
          <a:xfrm>
            <a:off x="4626239" y="4700712"/>
            <a:ext cx="1800266" cy="1102416"/>
            <a:chOff x="2272125" y="812339"/>
            <a:chExt cx="6405150" cy="3922277"/>
          </a:xfrm>
        </p:grpSpPr>
        <p:grpSp>
          <p:nvGrpSpPr>
            <p:cNvPr id="160" name="Gruppieren 159">
              <a:extLst>
                <a:ext uri="{FF2B5EF4-FFF2-40B4-BE49-F238E27FC236}">
                  <a16:creationId xmlns:a16="http://schemas.microsoft.com/office/drawing/2014/main" id="{122C31E1-89A6-46DE-931E-8A53EFB2732D}"/>
                </a:ext>
              </a:extLst>
            </p:cNvPr>
            <p:cNvGrpSpPr/>
            <p:nvPr/>
          </p:nvGrpSpPr>
          <p:grpSpPr>
            <a:xfrm>
              <a:off x="2272125" y="2193230"/>
              <a:ext cx="4390376" cy="2067436"/>
              <a:chOff x="2272125" y="2193230"/>
              <a:chExt cx="4390376" cy="2067436"/>
            </a:xfrm>
          </p:grpSpPr>
          <p:grpSp>
            <p:nvGrpSpPr>
              <p:cNvPr id="211" name="Gruppieren 210">
                <a:extLst>
                  <a:ext uri="{FF2B5EF4-FFF2-40B4-BE49-F238E27FC236}">
                    <a16:creationId xmlns:a16="http://schemas.microsoft.com/office/drawing/2014/main" id="{ED06D3DF-EB3F-4DB1-B63F-8F70F3D2E85D}"/>
                  </a:ext>
                </a:extLst>
              </p:cNvPr>
              <p:cNvGrpSpPr/>
              <p:nvPr/>
            </p:nvGrpSpPr>
            <p:grpSpPr>
              <a:xfrm>
                <a:off x="2746074" y="2193230"/>
                <a:ext cx="3916425" cy="2067436"/>
                <a:chOff x="2746074" y="2193230"/>
                <a:chExt cx="3916425" cy="2067436"/>
              </a:xfrm>
            </p:grpSpPr>
            <p:sp>
              <p:nvSpPr>
                <p:cNvPr id="215" name="Freeform 5">
                  <a:extLst>
                    <a:ext uri="{FF2B5EF4-FFF2-40B4-BE49-F238E27FC236}">
                      <a16:creationId xmlns:a16="http://schemas.microsoft.com/office/drawing/2014/main" id="{8A7B716D-4F23-4456-958A-698464D1D6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46074" y="2197131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16" name="Freeform 9">
                  <a:extLst>
                    <a:ext uri="{FF2B5EF4-FFF2-40B4-BE49-F238E27FC236}">
                      <a16:creationId xmlns:a16="http://schemas.microsoft.com/office/drawing/2014/main" id="{AFB0212B-38CC-4AE4-9C3D-2B12892531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90500" y="2193230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212" name="Freeform 6">
                <a:extLst>
                  <a:ext uri="{FF2B5EF4-FFF2-40B4-BE49-F238E27FC236}">
                    <a16:creationId xmlns:a16="http://schemas.microsoft.com/office/drawing/2014/main" id="{0C75970F-C8ED-4CA6-8F29-0B63C37C78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2125" y="2663280"/>
                <a:ext cx="3918376" cy="1593486"/>
              </a:xfrm>
              <a:custGeom>
                <a:avLst/>
                <a:gdLst>
                  <a:gd name="T0" fmla="*/ 1778 w 2009"/>
                  <a:gd name="T1" fmla="*/ 0 h 817"/>
                  <a:gd name="T2" fmla="*/ 247 w 2009"/>
                  <a:gd name="T3" fmla="*/ 0 h 817"/>
                  <a:gd name="T4" fmla="*/ 0 w 2009"/>
                  <a:gd name="T5" fmla="*/ 0 h 817"/>
                  <a:gd name="T6" fmla="*/ 0 w 2009"/>
                  <a:gd name="T7" fmla="*/ 328 h 817"/>
                  <a:gd name="T8" fmla="*/ 0 w 2009"/>
                  <a:gd name="T9" fmla="*/ 817 h 817"/>
                  <a:gd name="T10" fmla="*/ 247 w 2009"/>
                  <a:gd name="T11" fmla="*/ 817 h 817"/>
                  <a:gd name="T12" fmla="*/ 247 w 2009"/>
                  <a:gd name="T13" fmla="*/ 328 h 817"/>
                  <a:gd name="T14" fmla="*/ 1778 w 2009"/>
                  <a:gd name="T15" fmla="*/ 328 h 817"/>
                  <a:gd name="T16" fmla="*/ 1778 w 2009"/>
                  <a:gd name="T17" fmla="*/ 817 h 817"/>
                  <a:gd name="T18" fmla="*/ 2009 w 2009"/>
                  <a:gd name="T19" fmla="*/ 817 h 817"/>
                  <a:gd name="T20" fmla="*/ 2009 w 2009"/>
                  <a:gd name="T21" fmla="*/ 328 h 817"/>
                  <a:gd name="T22" fmla="*/ 2009 w 2009"/>
                  <a:gd name="T23" fmla="*/ 0 h 817"/>
                  <a:gd name="T24" fmla="*/ 1778 w 2009"/>
                  <a:gd name="T25" fmla="*/ 0 h 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09" h="817">
                    <a:moveTo>
                      <a:pt x="1778" y="0"/>
                    </a:moveTo>
                    <a:lnTo>
                      <a:pt x="247" y="0"/>
                    </a:lnTo>
                    <a:lnTo>
                      <a:pt x="0" y="0"/>
                    </a:lnTo>
                    <a:lnTo>
                      <a:pt x="0" y="328"/>
                    </a:lnTo>
                    <a:lnTo>
                      <a:pt x="0" y="817"/>
                    </a:lnTo>
                    <a:lnTo>
                      <a:pt x="247" y="817"/>
                    </a:lnTo>
                    <a:lnTo>
                      <a:pt x="247" y="328"/>
                    </a:lnTo>
                    <a:lnTo>
                      <a:pt x="1778" y="328"/>
                    </a:lnTo>
                    <a:lnTo>
                      <a:pt x="1778" y="817"/>
                    </a:lnTo>
                    <a:lnTo>
                      <a:pt x="2009" y="817"/>
                    </a:lnTo>
                    <a:lnTo>
                      <a:pt x="2009" y="328"/>
                    </a:lnTo>
                    <a:lnTo>
                      <a:pt x="2009" y="0"/>
                    </a:lnTo>
                    <a:lnTo>
                      <a:pt x="1778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3" name="Freeform 7">
                <a:extLst>
                  <a:ext uri="{FF2B5EF4-FFF2-40B4-BE49-F238E27FC236}">
                    <a16:creationId xmlns:a16="http://schemas.microsoft.com/office/drawing/2014/main" id="{5077508D-A4CF-46FE-A990-9DFFA9C89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2125" y="2193230"/>
                <a:ext cx="4390376" cy="470050"/>
              </a:xfrm>
              <a:custGeom>
                <a:avLst/>
                <a:gdLst>
                  <a:gd name="T0" fmla="*/ 239 w 2251"/>
                  <a:gd name="T1" fmla="*/ 0 h 241"/>
                  <a:gd name="T2" fmla="*/ 0 w 2251"/>
                  <a:gd name="T3" fmla="*/ 241 h 241"/>
                  <a:gd name="T4" fmla="*/ 2009 w 2251"/>
                  <a:gd name="T5" fmla="*/ 241 h 241"/>
                  <a:gd name="T6" fmla="*/ 2251 w 2251"/>
                  <a:gd name="T7" fmla="*/ 0 h 241"/>
                  <a:gd name="T8" fmla="*/ 239 w 2251"/>
                  <a:gd name="T9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51" h="241">
                    <a:moveTo>
                      <a:pt x="239" y="0"/>
                    </a:moveTo>
                    <a:lnTo>
                      <a:pt x="0" y="241"/>
                    </a:lnTo>
                    <a:lnTo>
                      <a:pt x="2009" y="241"/>
                    </a:lnTo>
                    <a:lnTo>
                      <a:pt x="2251" y="0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4" name="Freeform 10">
                <a:extLst>
                  <a:ext uri="{FF2B5EF4-FFF2-40B4-BE49-F238E27FC236}">
                    <a16:creationId xmlns:a16="http://schemas.microsoft.com/office/drawing/2014/main" id="{6BD3877E-952E-431E-8CBD-ABFB1D194B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7628" y="2277098"/>
                <a:ext cx="3875467" cy="302314"/>
              </a:xfrm>
              <a:custGeom>
                <a:avLst/>
                <a:gdLst>
                  <a:gd name="T0" fmla="*/ 155 w 1987"/>
                  <a:gd name="T1" fmla="*/ 0 h 155"/>
                  <a:gd name="T2" fmla="*/ 0 w 1987"/>
                  <a:gd name="T3" fmla="*/ 155 h 155"/>
                  <a:gd name="T4" fmla="*/ 1831 w 1987"/>
                  <a:gd name="T5" fmla="*/ 155 h 155"/>
                  <a:gd name="T6" fmla="*/ 1987 w 1987"/>
                  <a:gd name="T7" fmla="*/ 0 h 155"/>
                  <a:gd name="T8" fmla="*/ 155 w 1987"/>
                  <a:gd name="T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7" h="155">
                    <a:moveTo>
                      <a:pt x="155" y="0"/>
                    </a:moveTo>
                    <a:lnTo>
                      <a:pt x="0" y="155"/>
                    </a:lnTo>
                    <a:lnTo>
                      <a:pt x="1831" y="155"/>
                    </a:lnTo>
                    <a:lnTo>
                      <a:pt x="1987" y="0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161" name="Freeform 8">
              <a:extLst>
                <a:ext uri="{FF2B5EF4-FFF2-40B4-BE49-F238E27FC236}">
                  <a16:creationId xmlns:a16="http://schemas.microsoft.com/office/drawing/2014/main" id="{86C9680A-95BE-432F-A3C1-138E2F988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0500" y="2193230"/>
              <a:ext cx="471999" cy="2063535"/>
            </a:xfrm>
            <a:custGeom>
              <a:avLst/>
              <a:gdLst>
                <a:gd name="T0" fmla="*/ 0 w 242"/>
                <a:gd name="T1" fmla="*/ 1058 h 1058"/>
                <a:gd name="T2" fmla="*/ 242 w 242"/>
                <a:gd name="T3" fmla="*/ 816 h 1058"/>
                <a:gd name="T4" fmla="*/ 242 w 242"/>
                <a:gd name="T5" fmla="*/ 0 h 1058"/>
                <a:gd name="T6" fmla="*/ 0 w 242"/>
                <a:gd name="T7" fmla="*/ 241 h 1058"/>
                <a:gd name="T8" fmla="*/ 0 w 242"/>
                <a:gd name="T9" fmla="*/ 1058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058">
                  <a:moveTo>
                    <a:pt x="0" y="1058"/>
                  </a:moveTo>
                  <a:lnTo>
                    <a:pt x="242" y="816"/>
                  </a:lnTo>
                  <a:lnTo>
                    <a:pt x="242" y="0"/>
                  </a:lnTo>
                  <a:lnTo>
                    <a:pt x="0" y="241"/>
                  </a:lnTo>
                  <a:lnTo>
                    <a:pt x="0" y="1058"/>
                  </a:lnTo>
                  <a:close/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grpSp>
          <p:nvGrpSpPr>
            <p:cNvPr id="162" name="Gruppieren 161">
              <a:extLst>
                <a:ext uri="{FF2B5EF4-FFF2-40B4-BE49-F238E27FC236}">
                  <a16:creationId xmlns:a16="http://schemas.microsoft.com/office/drawing/2014/main" id="{662FC149-D93C-42E5-AFC4-B53B2846E470}"/>
                </a:ext>
              </a:extLst>
            </p:cNvPr>
            <p:cNvGrpSpPr/>
            <p:nvPr/>
          </p:nvGrpSpPr>
          <p:grpSpPr>
            <a:xfrm>
              <a:off x="4893478" y="1734884"/>
              <a:ext cx="713850" cy="904991"/>
              <a:chOff x="4893478" y="1734884"/>
              <a:chExt cx="713850" cy="904991"/>
            </a:xfrm>
          </p:grpSpPr>
          <p:grpSp>
            <p:nvGrpSpPr>
              <p:cNvPr id="202" name="Gruppieren 201">
                <a:extLst>
                  <a:ext uri="{FF2B5EF4-FFF2-40B4-BE49-F238E27FC236}">
                    <a16:creationId xmlns:a16="http://schemas.microsoft.com/office/drawing/2014/main" id="{4ADD6AD0-75F2-42F3-B260-858DA2A505E5}"/>
                  </a:ext>
                </a:extLst>
              </p:cNvPr>
              <p:cNvGrpSpPr/>
              <p:nvPr/>
            </p:nvGrpSpPr>
            <p:grpSpPr>
              <a:xfrm>
                <a:off x="5347923" y="1734884"/>
                <a:ext cx="259405" cy="446645"/>
                <a:chOff x="5347923" y="1734884"/>
                <a:chExt cx="259405" cy="446645"/>
              </a:xfrm>
            </p:grpSpPr>
            <p:sp>
              <p:nvSpPr>
                <p:cNvPr id="208" name="Rectangle 14">
                  <a:extLst>
                    <a:ext uri="{FF2B5EF4-FFF2-40B4-BE49-F238E27FC236}">
                      <a16:creationId xmlns:a16="http://schemas.microsoft.com/office/drawing/2014/main" id="{9E3147EA-3F9D-42F4-8D90-4E37F5EFA1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412287" y="1801198"/>
                  <a:ext cx="136529" cy="292562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09" name="Rectangle 15">
                  <a:extLst>
                    <a:ext uri="{FF2B5EF4-FFF2-40B4-BE49-F238E27FC236}">
                      <a16:creationId xmlns:a16="http://schemas.microsoft.com/office/drawing/2014/main" id="{1ED9673B-64BF-4F2D-A326-4C07785119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47923" y="2093760"/>
                  <a:ext cx="259405" cy="87769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10" name="Freeform 20">
                  <a:extLst>
                    <a:ext uri="{FF2B5EF4-FFF2-40B4-BE49-F238E27FC236}">
                      <a16:creationId xmlns:a16="http://schemas.microsoft.com/office/drawing/2014/main" id="{F3CBD3F9-85F7-4D7B-8F6A-9AAF76CC7A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2287" y="1734884"/>
                  <a:ext cx="136529" cy="66314"/>
                </a:xfrm>
                <a:custGeom>
                  <a:avLst/>
                  <a:gdLst>
                    <a:gd name="T0" fmla="*/ 17 w 34"/>
                    <a:gd name="T1" fmla="*/ 0 h 17"/>
                    <a:gd name="T2" fmla="*/ 0 w 34"/>
                    <a:gd name="T3" fmla="*/ 17 h 17"/>
                    <a:gd name="T4" fmla="*/ 34 w 34"/>
                    <a:gd name="T5" fmla="*/ 17 h 17"/>
                    <a:gd name="T6" fmla="*/ 17 w 34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17">
                      <a:moveTo>
                        <a:pt x="17" y="0"/>
                      </a:moveTo>
                      <a:cubicBezTo>
                        <a:pt x="7" y="0"/>
                        <a:pt x="0" y="8"/>
                        <a:pt x="0" y="17"/>
                      </a:cubicBezTo>
                      <a:cubicBezTo>
                        <a:pt x="34" y="17"/>
                        <a:pt x="34" y="17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203" name="Freeform 16">
                <a:extLst>
                  <a:ext uri="{FF2B5EF4-FFF2-40B4-BE49-F238E27FC236}">
                    <a16:creationId xmlns:a16="http://schemas.microsoft.com/office/drawing/2014/main" id="{5EB84F60-16B2-4BC1-B1E2-F9DFFB67B9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3478" y="1801198"/>
                <a:ext cx="587074" cy="838677"/>
              </a:xfrm>
              <a:custGeom>
                <a:avLst/>
                <a:gdLst>
                  <a:gd name="T0" fmla="*/ 301 w 301"/>
                  <a:gd name="T1" fmla="*/ 0 h 430"/>
                  <a:gd name="T2" fmla="*/ 301 w 301"/>
                  <a:gd name="T3" fmla="*/ 129 h 430"/>
                  <a:gd name="T4" fmla="*/ 0 w 301"/>
                  <a:gd name="T5" fmla="*/ 430 h 430"/>
                  <a:gd name="T6" fmla="*/ 0 w 301"/>
                  <a:gd name="T7" fmla="*/ 301 h 430"/>
                  <a:gd name="T8" fmla="*/ 301 w 301"/>
                  <a:gd name="T9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" h="430">
                    <a:moveTo>
                      <a:pt x="301" y="0"/>
                    </a:moveTo>
                    <a:lnTo>
                      <a:pt x="301" y="129"/>
                    </a:lnTo>
                    <a:lnTo>
                      <a:pt x="0" y="430"/>
                    </a:lnTo>
                    <a:lnTo>
                      <a:pt x="0" y="301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204" name="Gruppieren 203">
                <a:extLst>
                  <a:ext uri="{FF2B5EF4-FFF2-40B4-BE49-F238E27FC236}">
                    <a16:creationId xmlns:a16="http://schemas.microsoft.com/office/drawing/2014/main" id="{B473A0D3-5076-4739-9A1C-375907033831}"/>
                  </a:ext>
                </a:extLst>
              </p:cNvPr>
              <p:cNvGrpSpPr/>
              <p:nvPr/>
            </p:nvGrpSpPr>
            <p:grpSpPr>
              <a:xfrm>
                <a:off x="4973444" y="1873363"/>
                <a:ext cx="434942" cy="690445"/>
                <a:chOff x="4973444" y="1873363"/>
                <a:chExt cx="434942" cy="690445"/>
              </a:xfrm>
            </p:grpSpPr>
            <p:sp>
              <p:nvSpPr>
                <p:cNvPr id="205" name="Freeform 17">
                  <a:extLst>
                    <a:ext uri="{FF2B5EF4-FFF2-40B4-BE49-F238E27FC236}">
                      <a16:creationId xmlns:a16="http://schemas.microsoft.com/office/drawing/2014/main" id="{22EF25CF-AE58-4B08-B5DD-1022733F7F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4518" y="1873363"/>
                  <a:ext cx="83868" cy="335471"/>
                </a:xfrm>
                <a:custGeom>
                  <a:avLst/>
                  <a:gdLst>
                    <a:gd name="T0" fmla="*/ 43 w 43"/>
                    <a:gd name="T1" fmla="*/ 0 h 172"/>
                    <a:gd name="T2" fmla="*/ 43 w 43"/>
                    <a:gd name="T3" fmla="*/ 131 h 172"/>
                    <a:gd name="T4" fmla="*/ 0 w 43"/>
                    <a:gd name="T5" fmla="*/ 172 h 172"/>
                    <a:gd name="T6" fmla="*/ 0 w 43"/>
                    <a:gd name="T7" fmla="*/ 41 h 172"/>
                    <a:gd name="T8" fmla="*/ 43 w 43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172">
                      <a:moveTo>
                        <a:pt x="43" y="0"/>
                      </a:moveTo>
                      <a:lnTo>
                        <a:pt x="43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06" name="Freeform 18">
                  <a:extLst>
                    <a:ext uri="{FF2B5EF4-FFF2-40B4-BE49-F238E27FC236}">
                      <a16:creationId xmlns:a16="http://schemas.microsoft.com/office/drawing/2014/main" id="{9D052C46-4CD0-4AE4-8422-569062FE1B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56782" y="2044999"/>
                  <a:ext cx="79967" cy="331570"/>
                </a:xfrm>
                <a:custGeom>
                  <a:avLst/>
                  <a:gdLst>
                    <a:gd name="T0" fmla="*/ 41 w 41"/>
                    <a:gd name="T1" fmla="*/ 0 h 170"/>
                    <a:gd name="T2" fmla="*/ 41 w 41"/>
                    <a:gd name="T3" fmla="*/ 129 h 170"/>
                    <a:gd name="T4" fmla="*/ 0 w 41"/>
                    <a:gd name="T5" fmla="*/ 170 h 170"/>
                    <a:gd name="T6" fmla="*/ 0 w 41"/>
                    <a:gd name="T7" fmla="*/ 41 h 170"/>
                    <a:gd name="T8" fmla="*/ 41 w 41"/>
                    <a:gd name="T9" fmla="*/ 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0">
                      <a:moveTo>
                        <a:pt x="41" y="0"/>
                      </a:moveTo>
                      <a:lnTo>
                        <a:pt x="41" y="129"/>
                      </a:lnTo>
                      <a:lnTo>
                        <a:pt x="0" y="170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07" name="Freeform 19">
                  <a:extLst>
                    <a:ext uri="{FF2B5EF4-FFF2-40B4-BE49-F238E27FC236}">
                      <a16:creationId xmlns:a16="http://schemas.microsoft.com/office/drawing/2014/main" id="{D29F9784-D8F2-4501-ADF8-2B550701D1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73444" y="2228337"/>
                  <a:ext cx="79967" cy="335471"/>
                </a:xfrm>
                <a:custGeom>
                  <a:avLst/>
                  <a:gdLst>
                    <a:gd name="T0" fmla="*/ 41 w 41"/>
                    <a:gd name="T1" fmla="*/ 0 h 172"/>
                    <a:gd name="T2" fmla="*/ 41 w 41"/>
                    <a:gd name="T3" fmla="*/ 131 h 172"/>
                    <a:gd name="T4" fmla="*/ 0 w 41"/>
                    <a:gd name="T5" fmla="*/ 172 h 172"/>
                    <a:gd name="T6" fmla="*/ 0 w 41"/>
                    <a:gd name="T7" fmla="*/ 41 h 172"/>
                    <a:gd name="T8" fmla="*/ 41 w 41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2">
                      <a:moveTo>
                        <a:pt x="41" y="0"/>
                      </a:moveTo>
                      <a:lnTo>
                        <a:pt x="41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163" name="Gruppieren 162">
              <a:extLst>
                <a:ext uri="{FF2B5EF4-FFF2-40B4-BE49-F238E27FC236}">
                  <a16:creationId xmlns:a16="http://schemas.microsoft.com/office/drawing/2014/main" id="{27514675-2234-458E-BF4D-4F0EA811AFC6}"/>
                </a:ext>
              </a:extLst>
            </p:cNvPr>
            <p:cNvGrpSpPr/>
            <p:nvPr/>
          </p:nvGrpSpPr>
          <p:grpSpPr>
            <a:xfrm>
              <a:off x="3824652" y="1518388"/>
              <a:ext cx="434942" cy="670942"/>
              <a:chOff x="3824652" y="1518388"/>
              <a:chExt cx="434942" cy="670942"/>
            </a:xfrm>
          </p:grpSpPr>
          <p:sp>
            <p:nvSpPr>
              <p:cNvPr id="199" name="Rectangle 21">
                <a:extLst>
                  <a:ext uri="{FF2B5EF4-FFF2-40B4-BE49-F238E27FC236}">
                    <a16:creationId xmlns:a16="http://schemas.microsoft.com/office/drawing/2014/main" id="{E6E5C38B-7E2A-48D7-B944-B6F9348A18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2420" y="2101561"/>
                <a:ext cx="259405" cy="87769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0" name="Rectangle 22">
                <a:extLst>
                  <a:ext uri="{FF2B5EF4-FFF2-40B4-BE49-F238E27FC236}">
                    <a16:creationId xmlns:a16="http://schemas.microsoft.com/office/drawing/2014/main" id="{A831463A-D64A-42EF-B598-C653EEA46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4833" y="1842156"/>
                <a:ext cx="136529" cy="259405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1" name="Oval 23">
                <a:extLst>
                  <a:ext uri="{FF2B5EF4-FFF2-40B4-BE49-F238E27FC236}">
                    <a16:creationId xmlns:a16="http://schemas.microsoft.com/office/drawing/2014/main" id="{21271A7C-58BB-4F41-9179-A0687576C8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652" y="1518388"/>
                <a:ext cx="434942" cy="434942"/>
              </a:xfrm>
              <a:prstGeom prst="ellipse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64" name="Gruppieren 163">
              <a:extLst>
                <a:ext uri="{FF2B5EF4-FFF2-40B4-BE49-F238E27FC236}">
                  <a16:creationId xmlns:a16="http://schemas.microsoft.com/office/drawing/2014/main" id="{FA9EBC04-A765-46A6-B956-C96EA826BFB6}"/>
                </a:ext>
              </a:extLst>
            </p:cNvPr>
            <p:cNvGrpSpPr/>
            <p:nvPr/>
          </p:nvGrpSpPr>
          <p:grpSpPr>
            <a:xfrm>
              <a:off x="3887065" y="1571049"/>
              <a:ext cx="312066" cy="331570"/>
              <a:chOff x="3887065" y="1571049"/>
              <a:chExt cx="312066" cy="331570"/>
            </a:xfrm>
          </p:grpSpPr>
          <p:sp>
            <p:nvSpPr>
              <p:cNvPr id="185" name="Freeform 24">
                <a:extLst>
                  <a:ext uri="{FF2B5EF4-FFF2-40B4-BE49-F238E27FC236}">
                    <a16:creationId xmlns:a16="http://schemas.microsoft.com/office/drawing/2014/main" id="{B206D529-DA70-458F-B9E5-8B7952DBC1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032" y="1651016"/>
                <a:ext cx="152132" cy="179438"/>
              </a:xfrm>
              <a:custGeom>
                <a:avLst/>
                <a:gdLst>
                  <a:gd name="T0" fmla="*/ 0 w 38"/>
                  <a:gd name="T1" fmla="*/ 20 h 45"/>
                  <a:gd name="T2" fmla="*/ 4 w 38"/>
                  <a:gd name="T3" fmla="*/ 32 h 45"/>
                  <a:gd name="T4" fmla="*/ 10 w 38"/>
                  <a:gd name="T5" fmla="*/ 45 h 45"/>
                  <a:gd name="T6" fmla="*/ 28 w 38"/>
                  <a:gd name="T7" fmla="*/ 45 h 45"/>
                  <a:gd name="T8" fmla="*/ 33 w 38"/>
                  <a:gd name="T9" fmla="*/ 32 h 45"/>
                  <a:gd name="T10" fmla="*/ 38 w 38"/>
                  <a:gd name="T11" fmla="*/ 20 h 45"/>
                  <a:gd name="T12" fmla="*/ 19 w 38"/>
                  <a:gd name="T13" fmla="*/ 0 h 45"/>
                  <a:gd name="T14" fmla="*/ 0 w 38"/>
                  <a:gd name="T15" fmla="*/ 2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45">
                    <a:moveTo>
                      <a:pt x="0" y="20"/>
                    </a:moveTo>
                    <a:cubicBezTo>
                      <a:pt x="0" y="24"/>
                      <a:pt x="2" y="28"/>
                      <a:pt x="4" y="32"/>
                    </a:cubicBezTo>
                    <a:cubicBezTo>
                      <a:pt x="7" y="36"/>
                      <a:pt x="9" y="40"/>
                      <a:pt x="10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8" y="40"/>
                      <a:pt x="31" y="36"/>
                      <a:pt x="33" y="32"/>
                    </a:cubicBezTo>
                    <a:cubicBezTo>
                      <a:pt x="35" y="28"/>
                      <a:pt x="38" y="24"/>
                      <a:pt x="38" y="20"/>
                    </a:cubicBezTo>
                    <a:cubicBezTo>
                      <a:pt x="38" y="8"/>
                      <a:pt x="28" y="0"/>
                      <a:pt x="19" y="0"/>
                    </a:cubicBezTo>
                    <a:cubicBezTo>
                      <a:pt x="8" y="0"/>
                      <a:pt x="0" y="8"/>
                      <a:pt x="0" y="20"/>
                    </a:cubicBezTo>
                    <a:close/>
                  </a:path>
                </a:pathLst>
              </a:custGeom>
              <a:solidFill>
                <a:srgbClr val="FFDC0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86" name="Freeform 25">
                <a:extLst>
                  <a:ext uri="{FF2B5EF4-FFF2-40B4-BE49-F238E27FC236}">
                    <a16:creationId xmlns:a16="http://schemas.microsoft.com/office/drawing/2014/main" id="{75A2B0C2-8FDA-45F5-9367-7B940CB555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55329" y="1639313"/>
                <a:ext cx="171636" cy="202843"/>
              </a:xfrm>
              <a:custGeom>
                <a:avLst/>
                <a:gdLst>
                  <a:gd name="T0" fmla="*/ 33 w 43"/>
                  <a:gd name="T1" fmla="*/ 51 h 51"/>
                  <a:gd name="T2" fmla="*/ 10 w 43"/>
                  <a:gd name="T3" fmla="*/ 51 h 51"/>
                  <a:gd name="T4" fmla="*/ 10 w 43"/>
                  <a:gd name="T5" fmla="*/ 49 h 51"/>
                  <a:gd name="T6" fmla="*/ 5 w 43"/>
                  <a:gd name="T7" fmla="*/ 36 h 51"/>
                  <a:gd name="T8" fmla="*/ 0 w 43"/>
                  <a:gd name="T9" fmla="*/ 23 h 51"/>
                  <a:gd name="T10" fmla="*/ 6 w 43"/>
                  <a:gd name="T11" fmla="*/ 6 h 51"/>
                  <a:gd name="T12" fmla="*/ 22 w 43"/>
                  <a:gd name="T13" fmla="*/ 0 h 51"/>
                  <a:gd name="T14" fmla="*/ 43 w 43"/>
                  <a:gd name="T15" fmla="*/ 23 h 51"/>
                  <a:gd name="T16" fmla="*/ 38 w 43"/>
                  <a:gd name="T17" fmla="*/ 36 h 51"/>
                  <a:gd name="T18" fmla="*/ 33 w 43"/>
                  <a:gd name="T19" fmla="*/ 49 h 51"/>
                  <a:gd name="T20" fmla="*/ 33 w 43"/>
                  <a:gd name="T21" fmla="*/ 51 h 51"/>
                  <a:gd name="T22" fmla="*/ 13 w 43"/>
                  <a:gd name="T23" fmla="*/ 48 h 51"/>
                  <a:gd name="T24" fmla="*/ 31 w 43"/>
                  <a:gd name="T25" fmla="*/ 48 h 51"/>
                  <a:gd name="T26" fmla="*/ 36 w 43"/>
                  <a:gd name="T27" fmla="*/ 35 h 51"/>
                  <a:gd name="T28" fmla="*/ 41 w 43"/>
                  <a:gd name="T29" fmla="*/ 23 h 51"/>
                  <a:gd name="T30" fmla="*/ 22 w 43"/>
                  <a:gd name="T31" fmla="*/ 3 h 51"/>
                  <a:gd name="T32" fmla="*/ 3 w 43"/>
                  <a:gd name="T33" fmla="*/ 23 h 51"/>
                  <a:gd name="T34" fmla="*/ 7 w 43"/>
                  <a:gd name="T35" fmla="*/ 35 h 51"/>
                  <a:gd name="T36" fmla="*/ 13 w 43"/>
                  <a:gd name="T37" fmla="*/ 4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" h="51">
                    <a:moveTo>
                      <a:pt x="33" y="51"/>
                    </a:move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4"/>
                      <a:pt x="8" y="40"/>
                      <a:pt x="5" y="36"/>
                    </a:cubicBezTo>
                    <a:cubicBezTo>
                      <a:pt x="3" y="32"/>
                      <a:pt x="0" y="28"/>
                      <a:pt x="0" y="23"/>
                    </a:cubicBezTo>
                    <a:cubicBezTo>
                      <a:pt x="0" y="16"/>
                      <a:pt x="2" y="10"/>
                      <a:pt x="6" y="6"/>
                    </a:cubicBezTo>
                    <a:cubicBezTo>
                      <a:pt x="10" y="2"/>
                      <a:pt x="16" y="0"/>
                      <a:pt x="22" y="0"/>
                    </a:cubicBezTo>
                    <a:cubicBezTo>
                      <a:pt x="32" y="0"/>
                      <a:pt x="43" y="9"/>
                      <a:pt x="43" y="23"/>
                    </a:cubicBezTo>
                    <a:cubicBezTo>
                      <a:pt x="43" y="28"/>
                      <a:pt x="41" y="32"/>
                      <a:pt x="38" y="36"/>
                    </a:cubicBezTo>
                    <a:cubicBezTo>
                      <a:pt x="36" y="40"/>
                      <a:pt x="33" y="44"/>
                      <a:pt x="33" y="49"/>
                    </a:cubicBezTo>
                    <a:lnTo>
                      <a:pt x="33" y="51"/>
                    </a:lnTo>
                    <a:close/>
                    <a:moveTo>
                      <a:pt x="13" y="48"/>
                    </a:move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3"/>
                      <a:pt x="34" y="39"/>
                      <a:pt x="36" y="35"/>
                    </a:cubicBezTo>
                    <a:cubicBezTo>
                      <a:pt x="38" y="31"/>
                      <a:pt x="41" y="27"/>
                      <a:pt x="41" y="23"/>
                    </a:cubicBezTo>
                    <a:cubicBezTo>
                      <a:pt x="41" y="11"/>
                      <a:pt x="31" y="3"/>
                      <a:pt x="22" y="3"/>
                    </a:cubicBezTo>
                    <a:cubicBezTo>
                      <a:pt x="11" y="3"/>
                      <a:pt x="3" y="11"/>
                      <a:pt x="3" y="23"/>
                    </a:cubicBezTo>
                    <a:cubicBezTo>
                      <a:pt x="3" y="27"/>
                      <a:pt x="5" y="31"/>
                      <a:pt x="7" y="35"/>
                    </a:cubicBezTo>
                    <a:cubicBezTo>
                      <a:pt x="10" y="39"/>
                      <a:pt x="12" y="43"/>
                      <a:pt x="13" y="4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87" name="Freeform 26">
                <a:extLst>
                  <a:ext uri="{FF2B5EF4-FFF2-40B4-BE49-F238E27FC236}">
                    <a16:creationId xmlns:a16="http://schemas.microsoft.com/office/drawing/2014/main" id="{BA2398E7-2E02-4411-A926-292C82E7E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7065" y="1717330"/>
                <a:ext cx="44860" cy="13653"/>
              </a:xfrm>
              <a:custGeom>
                <a:avLst/>
                <a:gdLst>
                  <a:gd name="T0" fmla="*/ 9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9 w 11"/>
                  <a:gd name="T9" fmla="*/ 0 h 3"/>
                  <a:gd name="T10" fmla="*/ 11 w 11"/>
                  <a:gd name="T11" fmla="*/ 2 h 3"/>
                  <a:gd name="T12" fmla="*/ 9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9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9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88" name="Freeform 27">
                <a:extLst>
                  <a:ext uri="{FF2B5EF4-FFF2-40B4-BE49-F238E27FC236}">
                    <a16:creationId xmlns:a16="http://schemas.microsoft.com/office/drawing/2014/main" id="{BD6C462C-07D1-4308-B3B4-19E3E67495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19" y="1643214"/>
                <a:ext cx="42909" cy="27306"/>
              </a:xfrm>
              <a:custGeom>
                <a:avLst/>
                <a:gdLst>
                  <a:gd name="T0" fmla="*/ 9 w 11"/>
                  <a:gd name="T1" fmla="*/ 7 h 7"/>
                  <a:gd name="T2" fmla="*/ 9 w 11"/>
                  <a:gd name="T3" fmla="*/ 7 h 7"/>
                  <a:gd name="T4" fmla="*/ 1 w 11"/>
                  <a:gd name="T5" fmla="*/ 3 h 7"/>
                  <a:gd name="T6" fmla="*/ 1 w 11"/>
                  <a:gd name="T7" fmla="*/ 1 h 7"/>
                  <a:gd name="T8" fmla="*/ 3 w 11"/>
                  <a:gd name="T9" fmla="*/ 1 h 7"/>
                  <a:gd name="T10" fmla="*/ 10 w 11"/>
                  <a:gd name="T11" fmla="*/ 5 h 7"/>
                  <a:gd name="T12" fmla="*/ 11 w 11"/>
                  <a:gd name="T13" fmla="*/ 7 h 7"/>
                  <a:gd name="T14" fmla="*/ 9 w 11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7"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5"/>
                      <a:pt x="11" y="6"/>
                      <a:pt x="11" y="7"/>
                    </a:cubicBezTo>
                    <a:cubicBezTo>
                      <a:pt x="10" y="7"/>
                      <a:pt x="10" y="7"/>
                      <a:pt x="9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89" name="Freeform 28">
                <a:extLst>
                  <a:ext uri="{FF2B5EF4-FFF2-40B4-BE49-F238E27FC236}">
                    <a16:creationId xmlns:a16="http://schemas.microsoft.com/office/drawing/2014/main" id="{3608D913-334D-439C-8FE8-87AA8B628B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9230" y="1586653"/>
                <a:ext cx="33158" cy="42909"/>
              </a:xfrm>
              <a:custGeom>
                <a:avLst/>
                <a:gdLst>
                  <a:gd name="T0" fmla="*/ 6 w 8"/>
                  <a:gd name="T1" fmla="*/ 11 h 11"/>
                  <a:gd name="T2" fmla="*/ 5 w 8"/>
                  <a:gd name="T3" fmla="*/ 10 h 11"/>
                  <a:gd name="T4" fmla="*/ 1 w 8"/>
                  <a:gd name="T5" fmla="*/ 3 h 11"/>
                  <a:gd name="T6" fmla="*/ 1 w 8"/>
                  <a:gd name="T7" fmla="*/ 1 h 11"/>
                  <a:gd name="T8" fmla="*/ 3 w 8"/>
                  <a:gd name="T9" fmla="*/ 1 h 11"/>
                  <a:gd name="T10" fmla="*/ 7 w 8"/>
                  <a:gd name="T11" fmla="*/ 9 h 11"/>
                  <a:gd name="T12" fmla="*/ 7 w 8"/>
                  <a:gd name="T13" fmla="*/ 11 h 11"/>
                  <a:gd name="T14" fmla="*/ 6 w 8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1">
                    <a:moveTo>
                      <a:pt x="6" y="11"/>
                    </a:moveTo>
                    <a:cubicBezTo>
                      <a:pt x="6" y="11"/>
                      <a:pt x="5" y="11"/>
                      <a:pt x="5" y="1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9"/>
                      <a:pt x="7" y="10"/>
                      <a:pt x="7" y="11"/>
                    </a:cubicBezTo>
                    <a:cubicBezTo>
                      <a:pt x="7" y="11"/>
                      <a:pt x="6" y="11"/>
                      <a:pt x="6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0" name="Freeform 29">
                <a:extLst>
                  <a:ext uri="{FF2B5EF4-FFF2-40B4-BE49-F238E27FC236}">
                    <a16:creationId xmlns:a16="http://schemas.microsoft.com/office/drawing/2014/main" id="{CA3CE187-272E-4331-8A57-4E9D0EDCF1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5297" y="1571049"/>
                <a:ext cx="11702" cy="42909"/>
              </a:xfrm>
              <a:custGeom>
                <a:avLst/>
                <a:gdLst>
                  <a:gd name="T0" fmla="*/ 2 w 3"/>
                  <a:gd name="T1" fmla="*/ 11 h 11"/>
                  <a:gd name="T2" fmla="*/ 2 w 3"/>
                  <a:gd name="T3" fmla="*/ 11 h 11"/>
                  <a:gd name="T4" fmla="*/ 0 w 3"/>
                  <a:gd name="T5" fmla="*/ 9 h 11"/>
                  <a:gd name="T6" fmla="*/ 0 w 3"/>
                  <a:gd name="T7" fmla="*/ 1 h 11"/>
                  <a:gd name="T8" fmla="*/ 2 w 3"/>
                  <a:gd name="T9" fmla="*/ 0 h 11"/>
                  <a:gd name="T10" fmla="*/ 2 w 3"/>
                  <a:gd name="T11" fmla="*/ 0 h 11"/>
                  <a:gd name="T12" fmla="*/ 3 w 3"/>
                  <a:gd name="T13" fmla="*/ 1 h 11"/>
                  <a:gd name="T14" fmla="*/ 3 w 3"/>
                  <a:gd name="T15" fmla="*/ 9 h 11"/>
                  <a:gd name="T16" fmla="*/ 2 w 3"/>
                  <a:gd name="T1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1">
                    <a:moveTo>
                      <a:pt x="2" y="11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0"/>
                      <a:pt x="0" y="9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2" y="11"/>
                      <a:pt x="2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1" name="Freeform 30">
                <a:extLst>
                  <a:ext uri="{FF2B5EF4-FFF2-40B4-BE49-F238E27FC236}">
                    <a16:creationId xmlns:a16="http://schemas.microsoft.com/office/drawing/2014/main" id="{FE39ACF5-3E72-432A-9247-4C3E07AF63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5759" y="1586653"/>
                <a:ext cx="27306" cy="42909"/>
              </a:xfrm>
              <a:custGeom>
                <a:avLst/>
                <a:gdLst>
                  <a:gd name="T0" fmla="*/ 1 w 7"/>
                  <a:gd name="T1" fmla="*/ 11 h 11"/>
                  <a:gd name="T2" fmla="*/ 1 w 7"/>
                  <a:gd name="T3" fmla="*/ 11 h 11"/>
                  <a:gd name="T4" fmla="*/ 0 w 7"/>
                  <a:gd name="T5" fmla="*/ 9 h 11"/>
                  <a:gd name="T6" fmla="*/ 4 w 7"/>
                  <a:gd name="T7" fmla="*/ 1 h 11"/>
                  <a:gd name="T8" fmla="*/ 6 w 7"/>
                  <a:gd name="T9" fmla="*/ 1 h 11"/>
                  <a:gd name="T10" fmla="*/ 7 w 7"/>
                  <a:gd name="T11" fmla="*/ 3 h 11"/>
                  <a:gd name="T12" fmla="*/ 3 w 7"/>
                  <a:gd name="T13" fmla="*/ 10 h 11"/>
                  <a:gd name="T14" fmla="*/ 1 w 7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1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0"/>
                      <a:pt x="6" y="1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1"/>
                      <a:pt x="2" y="11"/>
                      <a:pt x="1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2" name="Freeform 31">
                <a:extLst>
                  <a:ext uri="{FF2B5EF4-FFF2-40B4-BE49-F238E27FC236}">
                    <a16:creationId xmlns:a16="http://schemas.microsoft.com/office/drawing/2014/main" id="{4A59BBC9-9E18-4D18-8A1C-F5CBF22524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8668" y="1643214"/>
                <a:ext cx="40959" cy="27306"/>
              </a:xfrm>
              <a:custGeom>
                <a:avLst/>
                <a:gdLst>
                  <a:gd name="T0" fmla="*/ 1 w 10"/>
                  <a:gd name="T1" fmla="*/ 7 h 7"/>
                  <a:gd name="T2" fmla="*/ 0 w 10"/>
                  <a:gd name="T3" fmla="*/ 7 h 7"/>
                  <a:gd name="T4" fmla="*/ 0 w 10"/>
                  <a:gd name="T5" fmla="*/ 5 h 7"/>
                  <a:gd name="T6" fmla="*/ 8 w 10"/>
                  <a:gd name="T7" fmla="*/ 1 h 7"/>
                  <a:gd name="T8" fmla="*/ 10 w 10"/>
                  <a:gd name="T9" fmla="*/ 1 h 7"/>
                  <a:gd name="T10" fmla="*/ 9 w 10"/>
                  <a:gd name="T11" fmla="*/ 3 h 7"/>
                  <a:gd name="T12" fmla="*/ 2 w 10"/>
                  <a:gd name="T13" fmla="*/ 7 h 7"/>
                  <a:gd name="T14" fmla="*/ 1 w 10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7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9" y="1"/>
                      <a:pt x="10" y="1"/>
                    </a:cubicBezTo>
                    <a:cubicBezTo>
                      <a:pt x="10" y="2"/>
                      <a:pt x="10" y="3"/>
                      <a:pt x="9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1EEABF16-17E3-4DD9-9CCC-FEE48ABD6C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6222" y="1717330"/>
                <a:ext cx="42909" cy="13653"/>
              </a:xfrm>
              <a:custGeom>
                <a:avLst/>
                <a:gdLst>
                  <a:gd name="T0" fmla="*/ 10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10 w 11"/>
                  <a:gd name="T9" fmla="*/ 0 h 3"/>
                  <a:gd name="T10" fmla="*/ 11 w 11"/>
                  <a:gd name="T11" fmla="*/ 2 h 3"/>
                  <a:gd name="T12" fmla="*/ 10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1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10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45149652-D5E1-4653-9043-39D32BB0F5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2388" y="1826553"/>
                <a:ext cx="99472" cy="19504"/>
              </a:xfrm>
              <a:custGeom>
                <a:avLst/>
                <a:gdLst>
                  <a:gd name="T0" fmla="*/ 23 w 25"/>
                  <a:gd name="T1" fmla="*/ 5 h 5"/>
                  <a:gd name="T2" fmla="*/ 3 w 25"/>
                  <a:gd name="T3" fmla="*/ 5 h 5"/>
                  <a:gd name="T4" fmla="*/ 0 w 25"/>
                  <a:gd name="T5" fmla="*/ 3 h 5"/>
                  <a:gd name="T6" fmla="*/ 3 w 25"/>
                  <a:gd name="T7" fmla="*/ 0 h 5"/>
                  <a:gd name="T8" fmla="*/ 23 w 25"/>
                  <a:gd name="T9" fmla="*/ 0 h 5"/>
                  <a:gd name="T10" fmla="*/ 25 w 25"/>
                  <a:gd name="T11" fmla="*/ 3 h 5"/>
                  <a:gd name="T12" fmla="*/ 23 w 25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5" y="1"/>
                      <a:pt x="25" y="3"/>
                    </a:cubicBezTo>
                    <a:cubicBezTo>
                      <a:pt x="25" y="4"/>
                      <a:pt x="24" y="5"/>
                      <a:pt x="23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21E02243-3DCF-4FFA-A02B-43480EE76C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00189" y="1734884"/>
                <a:ext cx="87769" cy="95571"/>
              </a:xfrm>
              <a:custGeom>
                <a:avLst/>
                <a:gdLst>
                  <a:gd name="T0" fmla="*/ 12 w 22"/>
                  <a:gd name="T1" fmla="*/ 24 h 24"/>
                  <a:gd name="T2" fmla="*/ 12 w 22"/>
                  <a:gd name="T3" fmla="*/ 14 h 24"/>
                  <a:gd name="T4" fmla="*/ 10 w 22"/>
                  <a:gd name="T5" fmla="*/ 14 h 24"/>
                  <a:gd name="T6" fmla="*/ 10 w 22"/>
                  <a:gd name="T7" fmla="*/ 24 h 24"/>
                  <a:gd name="T8" fmla="*/ 7 w 22"/>
                  <a:gd name="T9" fmla="*/ 24 h 24"/>
                  <a:gd name="T10" fmla="*/ 7 w 22"/>
                  <a:gd name="T11" fmla="*/ 14 h 24"/>
                  <a:gd name="T12" fmla="*/ 1 w 22"/>
                  <a:gd name="T13" fmla="*/ 10 h 24"/>
                  <a:gd name="T14" fmla="*/ 4 w 22"/>
                  <a:gd name="T15" fmla="*/ 4 h 24"/>
                  <a:gd name="T16" fmla="*/ 8 w 22"/>
                  <a:gd name="T17" fmla="*/ 5 h 24"/>
                  <a:gd name="T18" fmla="*/ 10 w 22"/>
                  <a:gd name="T19" fmla="*/ 11 h 24"/>
                  <a:gd name="T20" fmla="*/ 12 w 22"/>
                  <a:gd name="T21" fmla="*/ 11 h 24"/>
                  <a:gd name="T22" fmla="*/ 14 w 22"/>
                  <a:gd name="T23" fmla="*/ 3 h 24"/>
                  <a:gd name="T24" fmla="*/ 19 w 22"/>
                  <a:gd name="T25" fmla="*/ 1 h 24"/>
                  <a:gd name="T26" fmla="*/ 22 w 22"/>
                  <a:gd name="T27" fmla="*/ 6 h 24"/>
                  <a:gd name="T28" fmla="*/ 15 w 22"/>
                  <a:gd name="T29" fmla="*/ 14 h 24"/>
                  <a:gd name="T30" fmla="*/ 15 w 22"/>
                  <a:gd name="T31" fmla="*/ 24 h 24"/>
                  <a:gd name="T32" fmla="*/ 12 w 22"/>
                  <a:gd name="T33" fmla="*/ 24 h 24"/>
                  <a:gd name="T34" fmla="*/ 5 w 22"/>
                  <a:gd name="T35" fmla="*/ 6 h 24"/>
                  <a:gd name="T36" fmla="*/ 5 w 22"/>
                  <a:gd name="T37" fmla="*/ 6 h 24"/>
                  <a:gd name="T38" fmla="*/ 4 w 22"/>
                  <a:gd name="T39" fmla="*/ 9 h 24"/>
                  <a:gd name="T40" fmla="*/ 7 w 22"/>
                  <a:gd name="T41" fmla="*/ 11 h 24"/>
                  <a:gd name="T42" fmla="*/ 6 w 22"/>
                  <a:gd name="T43" fmla="*/ 7 h 24"/>
                  <a:gd name="T44" fmla="*/ 5 w 22"/>
                  <a:gd name="T45" fmla="*/ 6 h 24"/>
                  <a:gd name="T46" fmla="*/ 18 w 22"/>
                  <a:gd name="T47" fmla="*/ 3 h 24"/>
                  <a:gd name="T48" fmla="*/ 17 w 22"/>
                  <a:gd name="T49" fmla="*/ 4 h 24"/>
                  <a:gd name="T50" fmla="*/ 15 w 22"/>
                  <a:gd name="T51" fmla="*/ 11 h 24"/>
                  <a:gd name="T52" fmla="*/ 19 w 22"/>
                  <a:gd name="T53" fmla="*/ 6 h 24"/>
                  <a:gd name="T54" fmla="*/ 18 w 22"/>
                  <a:gd name="T55" fmla="*/ 3 h 24"/>
                  <a:gd name="T56" fmla="*/ 18 w 22"/>
                  <a:gd name="T57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2" h="24">
                    <a:moveTo>
                      <a:pt x="12" y="24"/>
                    </a:moveTo>
                    <a:cubicBezTo>
                      <a:pt x="12" y="24"/>
                      <a:pt x="12" y="19"/>
                      <a:pt x="12" y="14"/>
                    </a:cubicBezTo>
                    <a:cubicBezTo>
                      <a:pt x="11" y="14"/>
                      <a:pt x="11" y="14"/>
                      <a:pt x="10" y="14"/>
                    </a:cubicBezTo>
                    <a:cubicBezTo>
                      <a:pt x="10" y="19"/>
                      <a:pt x="10" y="24"/>
                      <a:pt x="10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8" y="21"/>
                      <a:pt x="8" y="17"/>
                      <a:pt x="7" y="14"/>
                    </a:cubicBezTo>
                    <a:cubicBezTo>
                      <a:pt x="4" y="13"/>
                      <a:pt x="2" y="11"/>
                      <a:pt x="1" y="10"/>
                    </a:cubicBezTo>
                    <a:cubicBezTo>
                      <a:pt x="0" y="8"/>
                      <a:pt x="2" y="5"/>
                      <a:pt x="4" y="4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6"/>
                      <a:pt x="10" y="9"/>
                      <a:pt x="10" y="11"/>
                    </a:cubicBezTo>
                    <a:cubicBezTo>
                      <a:pt x="11" y="11"/>
                      <a:pt x="11" y="11"/>
                      <a:pt x="12" y="11"/>
                    </a:cubicBezTo>
                    <a:cubicBezTo>
                      <a:pt x="12" y="8"/>
                      <a:pt x="13" y="5"/>
                      <a:pt x="14" y="3"/>
                    </a:cubicBezTo>
                    <a:cubicBezTo>
                      <a:pt x="16" y="1"/>
                      <a:pt x="17" y="0"/>
                      <a:pt x="19" y="1"/>
                    </a:cubicBezTo>
                    <a:cubicBezTo>
                      <a:pt x="21" y="1"/>
                      <a:pt x="22" y="4"/>
                      <a:pt x="22" y="6"/>
                    </a:cubicBezTo>
                    <a:cubicBezTo>
                      <a:pt x="22" y="7"/>
                      <a:pt x="21" y="12"/>
                      <a:pt x="15" y="14"/>
                    </a:cubicBezTo>
                    <a:cubicBezTo>
                      <a:pt x="14" y="18"/>
                      <a:pt x="15" y="22"/>
                      <a:pt x="15" y="24"/>
                    </a:cubicBezTo>
                    <a:lnTo>
                      <a:pt x="12" y="24"/>
                    </a:lnTo>
                    <a:close/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ubicBezTo>
                      <a:pt x="4" y="9"/>
                      <a:pt x="5" y="10"/>
                      <a:pt x="7" y="11"/>
                    </a:cubicBezTo>
                    <a:cubicBezTo>
                      <a:pt x="7" y="9"/>
                      <a:pt x="6" y="7"/>
                      <a:pt x="6" y="7"/>
                    </a:cubicBezTo>
                    <a:cubicBezTo>
                      <a:pt x="6" y="6"/>
                      <a:pt x="6" y="6"/>
                      <a:pt x="5" y="6"/>
                    </a:cubicBezTo>
                    <a:close/>
                    <a:moveTo>
                      <a:pt x="18" y="3"/>
                    </a:moveTo>
                    <a:cubicBezTo>
                      <a:pt x="17" y="3"/>
                      <a:pt x="17" y="4"/>
                      <a:pt x="17" y="4"/>
                    </a:cubicBezTo>
                    <a:cubicBezTo>
                      <a:pt x="16" y="6"/>
                      <a:pt x="15" y="8"/>
                      <a:pt x="15" y="11"/>
                    </a:cubicBezTo>
                    <a:cubicBezTo>
                      <a:pt x="18" y="10"/>
                      <a:pt x="19" y="8"/>
                      <a:pt x="19" y="6"/>
                    </a:cubicBezTo>
                    <a:cubicBezTo>
                      <a:pt x="19" y="5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DE6F8F56-FF76-46FC-B4FB-1739A03B33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0189" y="1846057"/>
                <a:ext cx="83868" cy="19504"/>
              </a:xfrm>
              <a:custGeom>
                <a:avLst/>
                <a:gdLst>
                  <a:gd name="T0" fmla="*/ 19 w 21"/>
                  <a:gd name="T1" fmla="*/ 5 h 5"/>
                  <a:gd name="T2" fmla="*/ 3 w 21"/>
                  <a:gd name="T3" fmla="*/ 5 h 5"/>
                  <a:gd name="T4" fmla="*/ 0 w 21"/>
                  <a:gd name="T5" fmla="*/ 2 h 5"/>
                  <a:gd name="T6" fmla="*/ 3 w 21"/>
                  <a:gd name="T7" fmla="*/ 0 h 5"/>
                  <a:gd name="T8" fmla="*/ 19 w 21"/>
                  <a:gd name="T9" fmla="*/ 0 h 5"/>
                  <a:gd name="T10" fmla="*/ 21 w 21"/>
                  <a:gd name="T11" fmla="*/ 2 h 5"/>
                  <a:gd name="T12" fmla="*/ 19 w 21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5">
                    <a:moveTo>
                      <a:pt x="19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0"/>
                      <a:pt x="21" y="1"/>
                      <a:pt x="21" y="2"/>
                    </a:cubicBezTo>
                    <a:cubicBezTo>
                      <a:pt x="21" y="4"/>
                      <a:pt x="20" y="5"/>
                      <a:pt x="19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87BC8506-A603-4240-A4E3-CAB8571DA1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7991" y="1861660"/>
                <a:ext cx="68265" cy="19504"/>
              </a:xfrm>
              <a:custGeom>
                <a:avLst/>
                <a:gdLst>
                  <a:gd name="T0" fmla="*/ 14 w 17"/>
                  <a:gd name="T1" fmla="*/ 5 h 5"/>
                  <a:gd name="T2" fmla="*/ 3 w 17"/>
                  <a:gd name="T3" fmla="*/ 5 h 5"/>
                  <a:gd name="T4" fmla="*/ 0 w 17"/>
                  <a:gd name="T5" fmla="*/ 3 h 5"/>
                  <a:gd name="T6" fmla="*/ 3 w 17"/>
                  <a:gd name="T7" fmla="*/ 0 h 5"/>
                  <a:gd name="T8" fmla="*/ 14 w 17"/>
                  <a:gd name="T9" fmla="*/ 0 h 5"/>
                  <a:gd name="T10" fmla="*/ 17 w 17"/>
                  <a:gd name="T11" fmla="*/ 3 h 5"/>
                  <a:gd name="T12" fmla="*/ 14 w 17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5">
                    <a:moveTo>
                      <a:pt x="14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6" y="0"/>
                      <a:pt x="17" y="1"/>
                      <a:pt x="17" y="3"/>
                    </a:cubicBezTo>
                    <a:cubicBezTo>
                      <a:pt x="17" y="4"/>
                      <a:pt x="16" y="5"/>
                      <a:pt x="14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0E38BF2E-49C1-4ED8-8F49-BBD060344B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3594" y="1881164"/>
                <a:ext cx="35107" cy="21455"/>
              </a:xfrm>
              <a:custGeom>
                <a:avLst/>
                <a:gdLst>
                  <a:gd name="T0" fmla="*/ 6 w 9"/>
                  <a:gd name="T1" fmla="*/ 5 h 5"/>
                  <a:gd name="T2" fmla="*/ 3 w 9"/>
                  <a:gd name="T3" fmla="*/ 5 h 5"/>
                  <a:gd name="T4" fmla="*/ 0 w 9"/>
                  <a:gd name="T5" fmla="*/ 2 h 5"/>
                  <a:gd name="T6" fmla="*/ 3 w 9"/>
                  <a:gd name="T7" fmla="*/ 0 h 5"/>
                  <a:gd name="T8" fmla="*/ 6 w 9"/>
                  <a:gd name="T9" fmla="*/ 0 h 5"/>
                  <a:gd name="T10" fmla="*/ 9 w 9"/>
                  <a:gd name="T11" fmla="*/ 2 h 5"/>
                  <a:gd name="T12" fmla="*/ 6 w 9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5">
                    <a:moveTo>
                      <a:pt x="6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8" y="0"/>
                      <a:pt x="9" y="1"/>
                      <a:pt x="9" y="2"/>
                    </a:cubicBezTo>
                    <a:cubicBezTo>
                      <a:pt x="9" y="4"/>
                      <a:pt x="8" y="5"/>
                      <a:pt x="6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65" name="Gruppieren 164">
              <a:extLst>
                <a:ext uri="{FF2B5EF4-FFF2-40B4-BE49-F238E27FC236}">
                  <a16:creationId xmlns:a16="http://schemas.microsoft.com/office/drawing/2014/main" id="{FBD973A7-28B2-4E57-8B4E-CE9F94B053A6}"/>
                </a:ext>
              </a:extLst>
            </p:cNvPr>
            <p:cNvGrpSpPr/>
            <p:nvPr/>
          </p:nvGrpSpPr>
          <p:grpSpPr>
            <a:xfrm>
              <a:off x="6637145" y="2719841"/>
              <a:ext cx="2040130" cy="1540825"/>
              <a:chOff x="6637145" y="2719841"/>
              <a:chExt cx="2040130" cy="1540825"/>
            </a:xfrm>
          </p:grpSpPr>
          <p:grpSp>
            <p:nvGrpSpPr>
              <p:cNvPr id="179" name="Gruppieren 178">
                <a:extLst>
                  <a:ext uri="{FF2B5EF4-FFF2-40B4-BE49-F238E27FC236}">
                    <a16:creationId xmlns:a16="http://schemas.microsoft.com/office/drawing/2014/main" id="{63E6C05F-ED11-4E9F-AA5F-DFA9C2AAA7F7}"/>
                  </a:ext>
                </a:extLst>
              </p:cNvPr>
              <p:cNvGrpSpPr/>
              <p:nvPr/>
            </p:nvGrpSpPr>
            <p:grpSpPr>
              <a:xfrm>
                <a:off x="6637145" y="2719841"/>
                <a:ext cx="2036229" cy="1536924"/>
                <a:chOff x="6637145" y="2719841"/>
                <a:chExt cx="2036229" cy="1536924"/>
              </a:xfrm>
            </p:grpSpPr>
            <p:sp>
              <p:nvSpPr>
                <p:cNvPr id="183" name="Rectangle 38">
                  <a:extLst>
                    <a:ext uri="{FF2B5EF4-FFF2-40B4-BE49-F238E27FC236}">
                      <a16:creationId xmlns:a16="http://schemas.microsoft.com/office/drawing/2014/main" id="{D93CBF41-B3BC-4961-9C5F-EEAF6755FA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120847" y="2719841"/>
                  <a:ext cx="1552527" cy="1057123"/>
                </a:xfrm>
                <a:prstGeom prst="rect">
                  <a:avLst/>
                </a:pr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84" name="Freeform 40">
                  <a:extLst>
                    <a:ext uri="{FF2B5EF4-FFF2-40B4-BE49-F238E27FC236}">
                      <a16:creationId xmlns:a16="http://schemas.microsoft.com/office/drawing/2014/main" id="{5555B1AA-2137-404C-972A-D623FABC16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7145" y="2719841"/>
                  <a:ext cx="483702" cy="1536924"/>
                </a:xfrm>
                <a:custGeom>
                  <a:avLst/>
                  <a:gdLst>
                    <a:gd name="T0" fmla="*/ 0 w 248"/>
                    <a:gd name="T1" fmla="*/ 241 h 788"/>
                    <a:gd name="T2" fmla="*/ 0 w 248"/>
                    <a:gd name="T3" fmla="*/ 788 h 788"/>
                    <a:gd name="T4" fmla="*/ 248 w 248"/>
                    <a:gd name="T5" fmla="*/ 540 h 788"/>
                    <a:gd name="T6" fmla="*/ 248 w 248"/>
                    <a:gd name="T7" fmla="*/ 0 h 788"/>
                    <a:gd name="T8" fmla="*/ 0 w 248"/>
                    <a:gd name="T9" fmla="*/ 241 h 7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88">
                      <a:moveTo>
                        <a:pt x="0" y="241"/>
                      </a:moveTo>
                      <a:lnTo>
                        <a:pt x="0" y="788"/>
                      </a:lnTo>
                      <a:lnTo>
                        <a:pt x="248" y="540"/>
                      </a:lnTo>
                      <a:lnTo>
                        <a:pt x="248" y="0"/>
                      </a:lnTo>
                      <a:lnTo>
                        <a:pt x="0" y="241"/>
                      </a:lnTo>
                      <a:close/>
                    </a:path>
                  </a:pathLst>
                </a:cu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180" name="Gruppieren 179">
                <a:extLst>
                  <a:ext uri="{FF2B5EF4-FFF2-40B4-BE49-F238E27FC236}">
                    <a16:creationId xmlns:a16="http://schemas.microsoft.com/office/drawing/2014/main" id="{4C384B7A-F6E8-418A-AF7E-C4C6F1AFD777}"/>
                  </a:ext>
                </a:extLst>
              </p:cNvPr>
              <p:cNvGrpSpPr/>
              <p:nvPr/>
            </p:nvGrpSpPr>
            <p:grpSpPr>
              <a:xfrm>
                <a:off x="6637145" y="2719841"/>
                <a:ext cx="2040130" cy="1540825"/>
                <a:chOff x="6637145" y="2719841"/>
                <a:chExt cx="2040130" cy="1540825"/>
              </a:xfrm>
            </p:grpSpPr>
            <p:sp>
              <p:nvSpPr>
                <p:cNvPr id="181" name="Freeform 39">
                  <a:extLst>
                    <a:ext uri="{FF2B5EF4-FFF2-40B4-BE49-F238E27FC236}">
                      <a16:creationId xmlns:a16="http://schemas.microsoft.com/office/drawing/2014/main" id="{FF7F9B89-FB75-457A-95CE-4A576E105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3573" y="2719841"/>
                  <a:ext cx="483702" cy="1540825"/>
                </a:xfrm>
                <a:custGeom>
                  <a:avLst/>
                  <a:gdLst>
                    <a:gd name="T0" fmla="*/ 0 w 248"/>
                    <a:gd name="T1" fmla="*/ 243 h 790"/>
                    <a:gd name="T2" fmla="*/ 0 w 248"/>
                    <a:gd name="T3" fmla="*/ 790 h 790"/>
                    <a:gd name="T4" fmla="*/ 248 w 248"/>
                    <a:gd name="T5" fmla="*/ 542 h 790"/>
                    <a:gd name="T6" fmla="*/ 248 w 248"/>
                    <a:gd name="T7" fmla="*/ 0 h 790"/>
                    <a:gd name="T8" fmla="*/ 0 w 248"/>
                    <a:gd name="T9" fmla="*/ 243 h 7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90">
                      <a:moveTo>
                        <a:pt x="0" y="243"/>
                      </a:moveTo>
                      <a:lnTo>
                        <a:pt x="0" y="790"/>
                      </a:lnTo>
                      <a:lnTo>
                        <a:pt x="248" y="542"/>
                      </a:lnTo>
                      <a:lnTo>
                        <a:pt x="248" y="0"/>
                      </a:lnTo>
                      <a:lnTo>
                        <a:pt x="0" y="243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82" name="Rectangle 41">
                  <a:extLst>
                    <a:ext uri="{FF2B5EF4-FFF2-40B4-BE49-F238E27FC236}">
                      <a16:creationId xmlns:a16="http://schemas.microsoft.com/office/drawing/2014/main" id="{8962804A-AC12-4B07-A927-7B49DAC7CE1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637145" y="3193791"/>
                  <a:ext cx="1556428" cy="1062975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166" name="Gruppieren 165">
              <a:extLst>
                <a:ext uri="{FF2B5EF4-FFF2-40B4-BE49-F238E27FC236}">
                  <a16:creationId xmlns:a16="http://schemas.microsoft.com/office/drawing/2014/main" id="{21D7EA71-FCF3-463A-8480-2ED1293A2E7F}"/>
                </a:ext>
              </a:extLst>
            </p:cNvPr>
            <p:cNvGrpSpPr/>
            <p:nvPr/>
          </p:nvGrpSpPr>
          <p:grpSpPr>
            <a:xfrm>
              <a:off x="2272125" y="812339"/>
              <a:ext cx="706049" cy="1850941"/>
              <a:chOff x="2272125" y="812339"/>
              <a:chExt cx="706049" cy="1850941"/>
            </a:xfrm>
          </p:grpSpPr>
          <p:sp>
            <p:nvSpPr>
              <p:cNvPr id="176" name="Rectangle 42">
                <a:extLst>
                  <a:ext uri="{FF2B5EF4-FFF2-40B4-BE49-F238E27FC236}">
                    <a16:creationId xmlns:a16="http://schemas.microsoft.com/office/drawing/2014/main" id="{D741C626-F529-4FCB-9EE1-8D31CDEE8E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2125" y="1282389"/>
                <a:ext cx="237950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77" name="Rectangle 43">
                <a:extLst>
                  <a:ext uri="{FF2B5EF4-FFF2-40B4-BE49-F238E27FC236}">
                    <a16:creationId xmlns:a16="http://schemas.microsoft.com/office/drawing/2014/main" id="{79286B4B-EDBB-455C-A902-108695355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8273" y="812339"/>
                <a:ext cx="239901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78" name="Freeform 44">
                <a:extLst>
                  <a:ext uri="{FF2B5EF4-FFF2-40B4-BE49-F238E27FC236}">
                    <a16:creationId xmlns:a16="http://schemas.microsoft.com/office/drawing/2014/main" id="{0241AA6F-783E-46D8-B521-E61622EECE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2125" y="812339"/>
                <a:ext cx="706049" cy="470050"/>
              </a:xfrm>
              <a:custGeom>
                <a:avLst/>
                <a:gdLst>
                  <a:gd name="T0" fmla="*/ 0 w 362"/>
                  <a:gd name="T1" fmla="*/ 241 h 241"/>
                  <a:gd name="T2" fmla="*/ 122 w 362"/>
                  <a:gd name="T3" fmla="*/ 241 h 241"/>
                  <a:gd name="T4" fmla="*/ 362 w 362"/>
                  <a:gd name="T5" fmla="*/ 0 h 241"/>
                  <a:gd name="T6" fmla="*/ 239 w 362"/>
                  <a:gd name="T7" fmla="*/ 0 h 241"/>
                  <a:gd name="T8" fmla="*/ 0 w 362"/>
                  <a:gd name="T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2" h="241">
                    <a:moveTo>
                      <a:pt x="0" y="241"/>
                    </a:moveTo>
                    <a:lnTo>
                      <a:pt x="122" y="241"/>
                    </a:lnTo>
                    <a:lnTo>
                      <a:pt x="362" y="0"/>
                    </a:lnTo>
                    <a:lnTo>
                      <a:pt x="239" y="0"/>
                    </a:lnTo>
                    <a:lnTo>
                      <a:pt x="0" y="241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67" name="Gruppieren 166">
              <a:extLst>
                <a:ext uri="{FF2B5EF4-FFF2-40B4-BE49-F238E27FC236}">
                  <a16:creationId xmlns:a16="http://schemas.microsoft.com/office/drawing/2014/main" id="{994A57FD-B5F1-4C53-BAB3-8A050E1E785F}"/>
                </a:ext>
              </a:extLst>
            </p:cNvPr>
            <p:cNvGrpSpPr/>
            <p:nvPr/>
          </p:nvGrpSpPr>
          <p:grpSpPr>
            <a:xfrm>
              <a:off x="2730471" y="1933826"/>
              <a:ext cx="786016" cy="598775"/>
              <a:chOff x="2730471" y="1933826"/>
              <a:chExt cx="786016" cy="598775"/>
            </a:xfrm>
          </p:grpSpPr>
          <p:sp>
            <p:nvSpPr>
              <p:cNvPr id="173" name="Oval 45">
                <a:extLst>
                  <a:ext uri="{FF2B5EF4-FFF2-40B4-BE49-F238E27FC236}">
                    <a16:creationId xmlns:a16="http://schemas.microsoft.com/office/drawing/2014/main" id="{918830B1-4F4B-4068-8418-6913514049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0471" y="1933826"/>
                <a:ext cx="786016" cy="202843"/>
              </a:xfrm>
              <a:prstGeom prst="ellipse">
                <a:avLst/>
              </a:pr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74" name="Freeform 46">
                <a:extLst>
                  <a:ext uri="{FF2B5EF4-FFF2-40B4-BE49-F238E27FC236}">
                    <a16:creationId xmlns:a16="http://schemas.microsoft.com/office/drawing/2014/main" id="{C444D648-7C83-4C6A-AB96-6BA8EABFC8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0471" y="2033296"/>
                <a:ext cx="786016" cy="499305"/>
              </a:xfrm>
              <a:custGeom>
                <a:avLst/>
                <a:gdLst>
                  <a:gd name="T0" fmla="*/ 197 w 197"/>
                  <a:gd name="T1" fmla="*/ 100 h 125"/>
                  <a:gd name="T2" fmla="*/ 99 w 197"/>
                  <a:gd name="T3" fmla="*/ 125 h 125"/>
                  <a:gd name="T4" fmla="*/ 0 w 197"/>
                  <a:gd name="T5" fmla="*/ 100 h 125"/>
                  <a:gd name="T6" fmla="*/ 0 w 197"/>
                  <a:gd name="T7" fmla="*/ 0 h 125"/>
                  <a:gd name="T8" fmla="*/ 99 w 197"/>
                  <a:gd name="T9" fmla="*/ 26 h 125"/>
                  <a:gd name="T10" fmla="*/ 197 w 197"/>
                  <a:gd name="T11" fmla="*/ 0 h 125"/>
                  <a:gd name="T12" fmla="*/ 197 w 197"/>
                  <a:gd name="T13" fmla="*/ 10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7" h="125">
                    <a:moveTo>
                      <a:pt x="197" y="100"/>
                    </a:moveTo>
                    <a:cubicBezTo>
                      <a:pt x="197" y="114"/>
                      <a:pt x="153" y="125"/>
                      <a:pt x="99" y="125"/>
                    </a:cubicBezTo>
                    <a:cubicBezTo>
                      <a:pt x="44" y="125"/>
                      <a:pt x="0" y="114"/>
                      <a:pt x="0" y="1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44" y="26"/>
                      <a:pt x="99" y="26"/>
                    </a:cubicBezTo>
                    <a:cubicBezTo>
                      <a:pt x="153" y="26"/>
                      <a:pt x="197" y="14"/>
                      <a:pt x="197" y="0"/>
                    </a:cubicBezTo>
                    <a:lnTo>
                      <a:pt x="197" y="10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75" name="Oval 47">
                <a:extLst>
                  <a:ext uri="{FF2B5EF4-FFF2-40B4-BE49-F238E27FC236}">
                    <a16:creationId xmlns:a16="http://schemas.microsoft.com/office/drawing/2014/main" id="{D07D83FA-1856-4253-8FE7-50EB6D6901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4339" y="1972834"/>
                <a:ext cx="622182" cy="117025"/>
              </a:xfrm>
              <a:prstGeom prst="ellipse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68" name="Gruppieren 167">
              <a:extLst>
                <a:ext uri="{FF2B5EF4-FFF2-40B4-BE49-F238E27FC236}">
                  <a16:creationId xmlns:a16="http://schemas.microsoft.com/office/drawing/2014/main" id="{68AE9BD1-4B5E-45B9-9A90-142F7A66CC2D}"/>
                </a:ext>
              </a:extLst>
            </p:cNvPr>
            <p:cNvGrpSpPr/>
            <p:nvPr/>
          </p:nvGrpSpPr>
          <p:grpSpPr>
            <a:xfrm>
              <a:off x="3097148" y="2559485"/>
              <a:ext cx="1581784" cy="2175131"/>
              <a:chOff x="3097148" y="2559485"/>
              <a:chExt cx="1581784" cy="2175131"/>
            </a:xfrm>
          </p:grpSpPr>
          <p:sp>
            <p:nvSpPr>
              <p:cNvPr id="169" name="Freeform 12">
                <a:extLst>
                  <a:ext uri="{FF2B5EF4-FFF2-40B4-BE49-F238E27FC236}">
                    <a16:creationId xmlns:a16="http://schemas.microsoft.com/office/drawing/2014/main" id="{22D82FDB-862D-4303-BECA-AF88A7688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7148" y="4603938"/>
                <a:ext cx="994710" cy="130678"/>
              </a:xfrm>
              <a:custGeom>
                <a:avLst/>
                <a:gdLst>
                  <a:gd name="T0" fmla="*/ 70 w 510"/>
                  <a:gd name="T1" fmla="*/ 0 h 67"/>
                  <a:gd name="T2" fmla="*/ 0 w 510"/>
                  <a:gd name="T3" fmla="*/ 67 h 67"/>
                  <a:gd name="T4" fmla="*/ 440 w 510"/>
                  <a:gd name="T5" fmla="*/ 67 h 67"/>
                  <a:gd name="T6" fmla="*/ 510 w 510"/>
                  <a:gd name="T7" fmla="*/ 0 h 67"/>
                  <a:gd name="T8" fmla="*/ 70 w 510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0" h="67">
                    <a:moveTo>
                      <a:pt x="70" y="0"/>
                    </a:moveTo>
                    <a:lnTo>
                      <a:pt x="0" y="67"/>
                    </a:lnTo>
                    <a:lnTo>
                      <a:pt x="440" y="67"/>
                    </a:lnTo>
                    <a:lnTo>
                      <a:pt x="510" y="0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170" name="Gruppieren 169">
                <a:extLst>
                  <a:ext uri="{FF2B5EF4-FFF2-40B4-BE49-F238E27FC236}">
                    <a16:creationId xmlns:a16="http://schemas.microsoft.com/office/drawing/2014/main" id="{B474F2DD-2372-4D61-B6E2-6DAFC7D3A6A5}"/>
                  </a:ext>
                </a:extLst>
              </p:cNvPr>
              <p:cNvGrpSpPr/>
              <p:nvPr/>
            </p:nvGrpSpPr>
            <p:grpSpPr>
              <a:xfrm>
                <a:off x="3097148" y="2559485"/>
                <a:ext cx="1581784" cy="2170808"/>
                <a:chOff x="3097148" y="2559485"/>
                <a:chExt cx="1581784" cy="2170808"/>
              </a:xfrm>
            </p:grpSpPr>
            <p:sp>
              <p:nvSpPr>
                <p:cNvPr id="171" name="Freeform 11">
                  <a:extLst>
                    <a:ext uri="{FF2B5EF4-FFF2-40B4-BE49-F238E27FC236}">
                      <a16:creationId xmlns:a16="http://schemas.microsoft.com/office/drawing/2014/main" id="{5577E7FB-D705-45C0-A5D7-4FE46EBA00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33677" y="2559485"/>
                  <a:ext cx="1445255" cy="2040130"/>
                </a:xfrm>
                <a:custGeom>
                  <a:avLst/>
                  <a:gdLst>
                    <a:gd name="T0" fmla="*/ 741 w 741"/>
                    <a:gd name="T1" fmla="*/ 2 h 1046"/>
                    <a:gd name="T2" fmla="*/ 689 w 741"/>
                    <a:gd name="T3" fmla="*/ 51 h 1046"/>
                    <a:gd name="T4" fmla="*/ 442 w 741"/>
                    <a:gd name="T5" fmla="*/ 1046 h 1046"/>
                    <a:gd name="T6" fmla="*/ 0 w 741"/>
                    <a:gd name="T7" fmla="*/ 1046 h 1046"/>
                    <a:gd name="T8" fmla="*/ 247 w 741"/>
                    <a:gd name="T9" fmla="*/ 51 h 1046"/>
                    <a:gd name="T10" fmla="*/ 297 w 741"/>
                    <a:gd name="T11" fmla="*/ 0 h 1046"/>
                    <a:gd name="T12" fmla="*/ 741 w 741"/>
                    <a:gd name="T13" fmla="*/ 2 h 10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1" h="1046">
                      <a:moveTo>
                        <a:pt x="741" y="2"/>
                      </a:moveTo>
                      <a:lnTo>
                        <a:pt x="689" y="51"/>
                      </a:lnTo>
                      <a:lnTo>
                        <a:pt x="442" y="1046"/>
                      </a:lnTo>
                      <a:lnTo>
                        <a:pt x="0" y="1046"/>
                      </a:lnTo>
                      <a:lnTo>
                        <a:pt x="247" y="51"/>
                      </a:lnTo>
                      <a:lnTo>
                        <a:pt x="297" y="0"/>
                      </a:lnTo>
                      <a:lnTo>
                        <a:pt x="741" y="2"/>
                      </a:lnTo>
                      <a:close/>
                    </a:path>
                  </a:pathLst>
                </a:cu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72" name="Rectangle 13">
                  <a:extLst>
                    <a:ext uri="{FF2B5EF4-FFF2-40B4-BE49-F238E27FC236}">
                      <a16:creationId xmlns:a16="http://schemas.microsoft.com/office/drawing/2014/main" id="{124FAA73-5231-4612-B0C1-A8E845A8DD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97148" y="4546954"/>
                  <a:ext cx="858181" cy="183339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</p:grpSp>
      <p:sp>
        <p:nvSpPr>
          <p:cNvPr id="225" name="Textfeld 224">
            <a:extLst>
              <a:ext uri="{FF2B5EF4-FFF2-40B4-BE49-F238E27FC236}">
                <a16:creationId xmlns:a16="http://schemas.microsoft.com/office/drawing/2014/main" id="{493BD324-B60F-447E-9734-874AEE8FAAC1}"/>
              </a:ext>
            </a:extLst>
          </p:cNvPr>
          <p:cNvSpPr txBox="1"/>
          <p:nvPr/>
        </p:nvSpPr>
        <p:spPr>
          <a:xfrm>
            <a:off x="1282703" y="1503326"/>
            <a:ext cx="2571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Stuxnet / Irongate Angriff</a:t>
            </a: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8F839BDC-39DA-460F-8C95-9D74F7C36D00}"/>
              </a:ext>
            </a:extLst>
          </p:cNvPr>
          <p:cNvSpPr/>
          <p:nvPr/>
        </p:nvSpPr>
        <p:spPr bwMode="auto">
          <a:xfrm>
            <a:off x="5271611" y="3413864"/>
            <a:ext cx="1051242" cy="1246646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9" name="Rechteck 228">
            <a:extLst>
              <a:ext uri="{FF2B5EF4-FFF2-40B4-BE49-F238E27FC236}">
                <a16:creationId xmlns:a16="http://schemas.microsoft.com/office/drawing/2014/main" id="{EBE081F6-ABE5-498D-B8AB-44E36F95D1F1}"/>
              </a:ext>
            </a:extLst>
          </p:cNvPr>
          <p:cNvSpPr/>
          <p:nvPr/>
        </p:nvSpPr>
        <p:spPr bwMode="auto">
          <a:xfrm>
            <a:off x="245148" y="1617250"/>
            <a:ext cx="937038" cy="381344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2" name="Rechteck 231">
            <a:extLst>
              <a:ext uri="{FF2B5EF4-FFF2-40B4-BE49-F238E27FC236}">
                <a16:creationId xmlns:a16="http://schemas.microsoft.com/office/drawing/2014/main" id="{5B5756E5-5231-4DDA-8B5A-68D7690644ED}"/>
              </a:ext>
            </a:extLst>
          </p:cNvPr>
          <p:cNvSpPr/>
          <p:nvPr/>
        </p:nvSpPr>
        <p:spPr bwMode="auto">
          <a:xfrm>
            <a:off x="256964" y="2163900"/>
            <a:ext cx="953611" cy="328996"/>
          </a:xfrm>
          <a:prstGeom prst="rect">
            <a:avLst/>
          </a:prstGeom>
          <a:ln w="76200"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3" name="Textfeld 232">
            <a:extLst>
              <a:ext uri="{FF2B5EF4-FFF2-40B4-BE49-F238E27FC236}">
                <a16:creationId xmlns:a16="http://schemas.microsoft.com/office/drawing/2014/main" id="{483CA3C4-2B33-441D-BAF0-D0931BBD1A7A}"/>
              </a:ext>
            </a:extLst>
          </p:cNvPr>
          <p:cNvSpPr txBox="1"/>
          <p:nvPr/>
        </p:nvSpPr>
        <p:spPr>
          <a:xfrm>
            <a:off x="1267181" y="2046134"/>
            <a:ext cx="2571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Network Intrusion Detection System (NIDS)</a:t>
            </a:r>
          </a:p>
        </p:txBody>
      </p: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4C00B192-31C7-4087-8234-0EF5A9FC37F5}"/>
              </a:ext>
            </a:extLst>
          </p:cNvPr>
          <p:cNvCxnSpPr>
            <a:cxnSpLocks/>
          </p:cNvCxnSpPr>
          <p:nvPr/>
        </p:nvCxnSpPr>
        <p:spPr bwMode="auto">
          <a:xfrm>
            <a:off x="4150990" y="5140363"/>
            <a:ext cx="0" cy="805266"/>
          </a:xfrm>
          <a:prstGeom prst="line">
            <a:avLst/>
          </a:prstGeom>
          <a:noFill/>
          <a:ln w="381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9B5F2E4A-D924-4AD9-881B-5561BF09CC03}"/>
              </a:ext>
            </a:extLst>
          </p:cNvPr>
          <p:cNvCxnSpPr>
            <a:cxnSpLocks/>
          </p:cNvCxnSpPr>
          <p:nvPr/>
        </p:nvCxnSpPr>
        <p:spPr bwMode="auto">
          <a:xfrm>
            <a:off x="4150990" y="5945629"/>
            <a:ext cx="4060672" cy="0"/>
          </a:xfrm>
          <a:prstGeom prst="straightConnector1">
            <a:avLst/>
          </a:prstGeom>
          <a:noFill/>
          <a:ln w="28575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8" name="Rechteck 217">
            <a:extLst>
              <a:ext uri="{FF2B5EF4-FFF2-40B4-BE49-F238E27FC236}">
                <a16:creationId xmlns:a16="http://schemas.microsoft.com/office/drawing/2014/main" id="{CA471060-425F-4C6B-B920-53EAC75A9C45}"/>
              </a:ext>
            </a:extLst>
          </p:cNvPr>
          <p:cNvSpPr/>
          <p:nvPr/>
        </p:nvSpPr>
        <p:spPr bwMode="auto">
          <a:xfrm>
            <a:off x="8273724" y="5049870"/>
            <a:ext cx="2862041" cy="971407"/>
          </a:xfrm>
          <a:prstGeom prst="rect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444A34BD-28CA-4B55-A5CE-0C853731CD96}"/>
              </a:ext>
            </a:extLst>
          </p:cNvPr>
          <p:cNvSpPr txBox="1"/>
          <p:nvPr/>
        </p:nvSpPr>
        <p:spPr>
          <a:xfrm>
            <a:off x="8349522" y="5093218"/>
            <a:ext cx="2714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Signal Acquisition and Anomaly Detection (SAAD)</a:t>
            </a:r>
          </a:p>
        </p:txBody>
      </p:sp>
      <p:sp>
        <p:nvSpPr>
          <p:cNvPr id="224" name="Textfeld 223">
            <a:extLst>
              <a:ext uri="{FF2B5EF4-FFF2-40B4-BE49-F238E27FC236}">
                <a16:creationId xmlns:a16="http://schemas.microsoft.com/office/drawing/2014/main" id="{6BC2298A-0FA2-4418-B787-2DD649A59A6D}"/>
              </a:ext>
            </a:extLst>
          </p:cNvPr>
          <p:cNvSpPr txBox="1"/>
          <p:nvPr/>
        </p:nvSpPr>
        <p:spPr>
          <a:xfrm>
            <a:off x="3081969" y="4351327"/>
            <a:ext cx="1272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-pnbk</a:t>
            </a:r>
          </a:p>
        </p:txBody>
      </p:sp>
      <p:cxnSp>
        <p:nvCxnSpPr>
          <p:cNvPr id="227" name="Gerader Verbinder 226">
            <a:extLst>
              <a:ext uri="{FF2B5EF4-FFF2-40B4-BE49-F238E27FC236}">
                <a16:creationId xmlns:a16="http://schemas.microsoft.com/office/drawing/2014/main" id="{926FD061-F6D3-4634-93D4-BC640D0761BF}"/>
              </a:ext>
            </a:extLst>
          </p:cNvPr>
          <p:cNvCxnSpPr/>
          <p:nvPr/>
        </p:nvCxnSpPr>
        <p:spPr bwMode="auto">
          <a:xfrm>
            <a:off x="3734487" y="3142941"/>
            <a:ext cx="1419" cy="384653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28" name="Gruppieren 227">
            <a:extLst>
              <a:ext uri="{FF2B5EF4-FFF2-40B4-BE49-F238E27FC236}">
                <a16:creationId xmlns:a16="http://schemas.microsoft.com/office/drawing/2014/main" id="{A8B36B06-141A-4D4C-A64F-705116BC8C65}"/>
              </a:ext>
            </a:extLst>
          </p:cNvPr>
          <p:cNvGrpSpPr/>
          <p:nvPr/>
        </p:nvGrpSpPr>
        <p:grpSpPr>
          <a:xfrm>
            <a:off x="3372998" y="3539275"/>
            <a:ext cx="725817" cy="753899"/>
            <a:chOff x="3235325" y="1079500"/>
            <a:chExt cx="1066800" cy="1108075"/>
          </a:xfrm>
        </p:grpSpPr>
        <p:grpSp>
          <p:nvGrpSpPr>
            <p:cNvPr id="234" name="Gruppieren 233">
              <a:extLst>
                <a:ext uri="{FF2B5EF4-FFF2-40B4-BE49-F238E27FC236}">
                  <a16:creationId xmlns:a16="http://schemas.microsoft.com/office/drawing/2014/main" id="{F29C1A78-8115-4D83-8333-9DB70678E99A}"/>
                </a:ext>
              </a:extLst>
            </p:cNvPr>
            <p:cNvGrpSpPr/>
            <p:nvPr/>
          </p:nvGrpSpPr>
          <p:grpSpPr>
            <a:xfrm>
              <a:off x="3235325" y="1079500"/>
              <a:ext cx="1066800" cy="1108075"/>
              <a:chOff x="3235325" y="1079500"/>
              <a:chExt cx="1066800" cy="1108075"/>
            </a:xfrm>
            <a:solidFill>
              <a:schemeClr val="tx2"/>
            </a:solidFill>
          </p:grpSpPr>
          <p:sp>
            <p:nvSpPr>
              <p:cNvPr id="261" name="Rectangle 36">
                <a:extLst>
                  <a:ext uri="{FF2B5EF4-FFF2-40B4-BE49-F238E27FC236}">
                    <a16:creationId xmlns:a16="http://schemas.microsoft.com/office/drawing/2014/main" id="{3F635800-A397-44BD-BBD4-E4BC2F857A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997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2" name="Rectangle 37">
                <a:extLst>
                  <a:ext uri="{FF2B5EF4-FFF2-40B4-BE49-F238E27FC236}">
                    <a16:creationId xmlns:a16="http://schemas.microsoft.com/office/drawing/2014/main" id="{01BFBE98-FBF4-43E2-BD9F-387468957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53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3" name="Rectangle 38">
                <a:extLst>
                  <a:ext uri="{FF2B5EF4-FFF2-40B4-BE49-F238E27FC236}">
                    <a16:creationId xmlns:a16="http://schemas.microsoft.com/office/drawing/2014/main" id="{5C7D18ED-7AE9-42B0-8237-0FDFB61D7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846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235" name="Gruppieren 234">
              <a:extLst>
                <a:ext uri="{FF2B5EF4-FFF2-40B4-BE49-F238E27FC236}">
                  <a16:creationId xmlns:a16="http://schemas.microsoft.com/office/drawing/2014/main" id="{FC964CFF-9D55-4567-85BE-25876691441D}"/>
                </a:ext>
              </a:extLst>
            </p:cNvPr>
            <p:cNvGrpSpPr/>
            <p:nvPr/>
          </p:nvGrpSpPr>
          <p:grpSpPr>
            <a:xfrm>
              <a:off x="3308350" y="1149350"/>
              <a:ext cx="920751" cy="995363"/>
              <a:chOff x="3308350" y="1149350"/>
              <a:chExt cx="920751" cy="995363"/>
            </a:xfrm>
          </p:grpSpPr>
          <p:sp>
            <p:nvSpPr>
              <p:cNvPr id="236" name="Oval 39">
                <a:extLst>
                  <a:ext uri="{FF2B5EF4-FFF2-40B4-BE49-F238E27FC236}">
                    <a16:creationId xmlns:a16="http://schemas.microsoft.com/office/drawing/2014/main" id="{E7D3045A-F287-46A0-8F56-87CE3EA30B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14935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37" name="Oval 40">
                <a:extLst>
                  <a:ext uri="{FF2B5EF4-FFF2-40B4-BE49-F238E27FC236}">
                    <a16:creationId xmlns:a16="http://schemas.microsoft.com/office/drawing/2014/main" id="{43C911CF-76EE-49A6-A2E7-1D9CBDE2E7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14935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38" name="Rectangle 41">
                <a:extLst>
                  <a:ext uri="{FF2B5EF4-FFF2-40B4-BE49-F238E27FC236}">
                    <a16:creationId xmlns:a16="http://schemas.microsoft.com/office/drawing/2014/main" id="{169B7BE8-D3E2-46C6-9CBD-A86082552C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22237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39" name="Rectangle 42">
                <a:extLst>
                  <a:ext uri="{FF2B5EF4-FFF2-40B4-BE49-F238E27FC236}">
                    <a16:creationId xmlns:a16="http://schemas.microsoft.com/office/drawing/2014/main" id="{81BB0E97-2049-4F70-A907-870987F559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22237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0" name="Oval 43">
                <a:extLst>
                  <a:ext uri="{FF2B5EF4-FFF2-40B4-BE49-F238E27FC236}">
                    <a16:creationId xmlns:a16="http://schemas.microsoft.com/office/drawing/2014/main" id="{B7CEF1EE-F66E-4755-B745-81F7177F31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35890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1" name="Oval 44">
                <a:extLst>
                  <a:ext uri="{FF2B5EF4-FFF2-40B4-BE49-F238E27FC236}">
                    <a16:creationId xmlns:a16="http://schemas.microsoft.com/office/drawing/2014/main" id="{BF270F5F-0430-4F79-A00B-4794FE55A5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35890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2" name="Rectangle 45">
                <a:extLst>
                  <a:ext uri="{FF2B5EF4-FFF2-40B4-BE49-F238E27FC236}">
                    <a16:creationId xmlns:a16="http://schemas.microsoft.com/office/drawing/2014/main" id="{A486E882-0877-4D3A-88A2-2A0EB057EC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43192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3" name="Rectangle 46">
                <a:extLst>
                  <a:ext uri="{FF2B5EF4-FFF2-40B4-BE49-F238E27FC236}">
                    <a16:creationId xmlns:a16="http://schemas.microsoft.com/office/drawing/2014/main" id="{536A267D-FD2F-4B6F-87E8-29D80BE4B0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43192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4" name="Oval 47">
                <a:extLst>
                  <a:ext uri="{FF2B5EF4-FFF2-40B4-BE49-F238E27FC236}">
                    <a16:creationId xmlns:a16="http://schemas.microsoft.com/office/drawing/2014/main" id="{F7099BE5-DB64-4CF4-BFA0-685CD921C6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57003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5" name="Oval 48">
                <a:extLst>
                  <a:ext uri="{FF2B5EF4-FFF2-40B4-BE49-F238E27FC236}">
                    <a16:creationId xmlns:a16="http://schemas.microsoft.com/office/drawing/2014/main" id="{3105DB85-ACA2-4FA1-8759-2DAD235EFC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5700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6" name="Rectangle 49">
                <a:extLst>
                  <a:ext uri="{FF2B5EF4-FFF2-40B4-BE49-F238E27FC236}">
                    <a16:creationId xmlns:a16="http://schemas.microsoft.com/office/drawing/2014/main" id="{834F8F33-E99A-4506-B59A-79171DD141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641475"/>
                <a:ext cx="53975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7" name="Rectangle 50">
                <a:extLst>
                  <a:ext uri="{FF2B5EF4-FFF2-40B4-BE49-F238E27FC236}">
                    <a16:creationId xmlns:a16="http://schemas.microsoft.com/office/drawing/2014/main" id="{BD88AEED-D00A-45E8-95CD-DED7E95DE2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641475"/>
                <a:ext cx="52388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8" name="Oval 51">
                <a:extLst>
                  <a:ext uri="{FF2B5EF4-FFF2-40B4-BE49-F238E27FC236}">
                    <a16:creationId xmlns:a16="http://schemas.microsoft.com/office/drawing/2014/main" id="{DC335AF2-7B9F-4312-BC48-A45BF811E8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77958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9" name="Oval 52">
                <a:extLst>
                  <a:ext uri="{FF2B5EF4-FFF2-40B4-BE49-F238E27FC236}">
                    <a16:creationId xmlns:a16="http://schemas.microsoft.com/office/drawing/2014/main" id="{27DEF4C2-7A90-46F9-AF34-4705F04C36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77958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0" name="Rectangle 53">
                <a:extLst>
                  <a:ext uri="{FF2B5EF4-FFF2-40B4-BE49-F238E27FC236}">
                    <a16:creationId xmlns:a16="http://schemas.microsoft.com/office/drawing/2014/main" id="{DC39091A-572B-4749-803B-C02BFF680E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85261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1" name="Rectangle 54">
                <a:extLst>
                  <a:ext uri="{FF2B5EF4-FFF2-40B4-BE49-F238E27FC236}">
                    <a16:creationId xmlns:a16="http://schemas.microsoft.com/office/drawing/2014/main" id="{87EBA06D-DA7A-4620-B7D3-0EFFB7CACE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85261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2" name="Oval 55">
                <a:extLst>
                  <a:ext uri="{FF2B5EF4-FFF2-40B4-BE49-F238E27FC236}">
                    <a16:creationId xmlns:a16="http://schemas.microsoft.com/office/drawing/2014/main" id="{BABC467C-5FB8-489B-A294-DD066E85D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1989138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3" name="Oval 56">
                <a:extLst>
                  <a:ext uri="{FF2B5EF4-FFF2-40B4-BE49-F238E27FC236}">
                    <a16:creationId xmlns:a16="http://schemas.microsoft.com/office/drawing/2014/main" id="{A2D60760-DCEB-4081-8BF8-C603A3F5A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1989138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4" name="Rectangle 57">
                <a:extLst>
                  <a:ext uri="{FF2B5EF4-FFF2-40B4-BE49-F238E27FC236}">
                    <a16:creationId xmlns:a16="http://schemas.microsoft.com/office/drawing/2014/main" id="{0D1A4633-F1EE-432F-8795-8BB0139D9D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7650" y="206216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5" name="Rectangle 58">
                <a:extLst>
                  <a:ext uri="{FF2B5EF4-FFF2-40B4-BE49-F238E27FC236}">
                    <a16:creationId xmlns:a16="http://schemas.microsoft.com/office/drawing/2014/main" id="{34092549-CA95-4555-B85E-F107A42410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713" y="206216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6" name="Freeform 59">
                <a:extLst>
                  <a:ext uri="{FF2B5EF4-FFF2-40B4-BE49-F238E27FC236}">
                    <a16:creationId xmlns:a16="http://schemas.microsoft.com/office/drawing/2014/main" id="{2F8AF547-8B31-43B2-8EDA-0C952B88DAA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13113" y="1366838"/>
                <a:ext cx="157163" cy="244475"/>
              </a:xfrm>
              <a:custGeom>
                <a:avLst/>
                <a:gdLst>
                  <a:gd name="T0" fmla="*/ 61 w 65"/>
                  <a:gd name="T1" fmla="*/ 101 h 101"/>
                  <a:gd name="T2" fmla="*/ 4 w 65"/>
                  <a:gd name="T3" fmla="*/ 101 h 101"/>
                  <a:gd name="T4" fmla="*/ 0 w 65"/>
                  <a:gd name="T5" fmla="*/ 97 h 101"/>
                  <a:gd name="T6" fmla="*/ 0 w 65"/>
                  <a:gd name="T7" fmla="*/ 4 h 101"/>
                  <a:gd name="T8" fmla="*/ 4 w 65"/>
                  <a:gd name="T9" fmla="*/ 0 h 101"/>
                  <a:gd name="T10" fmla="*/ 61 w 65"/>
                  <a:gd name="T11" fmla="*/ 0 h 101"/>
                  <a:gd name="T12" fmla="*/ 65 w 65"/>
                  <a:gd name="T13" fmla="*/ 4 h 101"/>
                  <a:gd name="T14" fmla="*/ 65 w 65"/>
                  <a:gd name="T15" fmla="*/ 97 h 101"/>
                  <a:gd name="T16" fmla="*/ 61 w 65"/>
                  <a:gd name="T17" fmla="*/ 101 h 101"/>
                  <a:gd name="T18" fmla="*/ 8 w 65"/>
                  <a:gd name="T19" fmla="*/ 93 h 101"/>
                  <a:gd name="T20" fmla="*/ 57 w 65"/>
                  <a:gd name="T21" fmla="*/ 93 h 101"/>
                  <a:gd name="T22" fmla="*/ 57 w 65"/>
                  <a:gd name="T23" fmla="*/ 8 h 101"/>
                  <a:gd name="T24" fmla="*/ 8 w 65"/>
                  <a:gd name="T25" fmla="*/ 8 h 101"/>
                  <a:gd name="T26" fmla="*/ 8 w 65"/>
                  <a:gd name="T27" fmla="*/ 93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5" h="101">
                    <a:moveTo>
                      <a:pt x="61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1" y="101"/>
                      <a:pt x="0" y="99"/>
                      <a:pt x="0" y="9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1" y="0"/>
                      <a:pt x="4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3" y="0"/>
                      <a:pt x="65" y="1"/>
                      <a:pt x="65" y="4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5" y="99"/>
                      <a:pt x="63" y="101"/>
                      <a:pt x="61" y="101"/>
                    </a:cubicBezTo>
                    <a:close/>
                    <a:moveTo>
                      <a:pt x="8" y="93"/>
                    </a:moveTo>
                    <a:cubicBezTo>
                      <a:pt x="57" y="93"/>
                      <a:pt x="57" y="93"/>
                      <a:pt x="57" y="93"/>
                    </a:cubicBezTo>
                    <a:cubicBezTo>
                      <a:pt x="57" y="8"/>
                      <a:pt x="57" y="8"/>
                      <a:pt x="57" y="8"/>
                    </a:cubicBezTo>
                    <a:cubicBezTo>
                      <a:pt x="8" y="8"/>
                      <a:pt x="8" y="8"/>
                      <a:pt x="8" y="8"/>
                    </a:cubicBezTo>
                    <a:lnTo>
                      <a:pt x="8" y="9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7" name="Freeform 60">
                <a:extLst>
                  <a:ext uri="{FF2B5EF4-FFF2-40B4-BE49-F238E27FC236}">
                    <a16:creationId xmlns:a16="http://schemas.microsoft.com/office/drawing/2014/main" id="{B69F2A90-7DB4-4416-830F-7EF2CB307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1688" y="1423988"/>
                <a:ext cx="111125" cy="133350"/>
              </a:xfrm>
              <a:custGeom>
                <a:avLst/>
                <a:gdLst>
                  <a:gd name="T0" fmla="*/ 0 w 70"/>
                  <a:gd name="T1" fmla="*/ 84 h 84"/>
                  <a:gd name="T2" fmla="*/ 52 w 70"/>
                  <a:gd name="T3" fmla="*/ 84 h 84"/>
                  <a:gd name="T4" fmla="*/ 52 w 70"/>
                  <a:gd name="T5" fmla="*/ 69 h 84"/>
                  <a:gd name="T6" fmla="*/ 62 w 70"/>
                  <a:gd name="T7" fmla="*/ 69 h 84"/>
                  <a:gd name="T8" fmla="*/ 62 w 70"/>
                  <a:gd name="T9" fmla="*/ 58 h 84"/>
                  <a:gd name="T10" fmla="*/ 70 w 70"/>
                  <a:gd name="T11" fmla="*/ 58 h 84"/>
                  <a:gd name="T12" fmla="*/ 70 w 70"/>
                  <a:gd name="T13" fmla="*/ 26 h 84"/>
                  <a:gd name="T14" fmla="*/ 62 w 70"/>
                  <a:gd name="T15" fmla="*/ 26 h 84"/>
                  <a:gd name="T16" fmla="*/ 62 w 70"/>
                  <a:gd name="T17" fmla="*/ 16 h 84"/>
                  <a:gd name="T18" fmla="*/ 52 w 70"/>
                  <a:gd name="T19" fmla="*/ 16 h 84"/>
                  <a:gd name="T20" fmla="*/ 52 w 70"/>
                  <a:gd name="T21" fmla="*/ 0 h 84"/>
                  <a:gd name="T22" fmla="*/ 0 w 70"/>
                  <a:gd name="T23" fmla="*/ 0 h 84"/>
                  <a:gd name="T24" fmla="*/ 0 w 70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52" y="84"/>
                    </a:lnTo>
                    <a:lnTo>
                      <a:pt x="52" y="69"/>
                    </a:lnTo>
                    <a:lnTo>
                      <a:pt x="62" y="69"/>
                    </a:lnTo>
                    <a:lnTo>
                      <a:pt x="62" y="58"/>
                    </a:lnTo>
                    <a:lnTo>
                      <a:pt x="70" y="58"/>
                    </a:lnTo>
                    <a:lnTo>
                      <a:pt x="70" y="26"/>
                    </a:lnTo>
                    <a:lnTo>
                      <a:pt x="62" y="26"/>
                    </a:lnTo>
                    <a:lnTo>
                      <a:pt x="62" y="16"/>
                    </a:lnTo>
                    <a:lnTo>
                      <a:pt x="52" y="16"/>
                    </a:lnTo>
                    <a:lnTo>
                      <a:pt x="52" y="0"/>
                    </a:lnTo>
                    <a:lnTo>
                      <a:pt x="0" y="0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8" name="Rectangle 61">
                <a:extLst>
                  <a:ext uri="{FF2B5EF4-FFF2-40B4-BE49-F238E27FC236}">
                    <a16:creationId xmlns:a16="http://schemas.microsoft.com/office/drawing/2014/main" id="{4E80EEFC-23EE-466B-B37F-DEDDE8D8A2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0113" y="1544638"/>
                <a:ext cx="12700" cy="508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9" name="Rectangle 62">
                <a:extLst>
                  <a:ext uri="{FF2B5EF4-FFF2-40B4-BE49-F238E27FC236}">
                    <a16:creationId xmlns:a16="http://schemas.microsoft.com/office/drawing/2014/main" id="{64246DF9-F86F-4019-AAD4-D727F3C6BC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0113" y="1389063"/>
                <a:ext cx="12700" cy="4762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60" name="Rectangle 63">
                <a:extLst>
                  <a:ext uri="{FF2B5EF4-FFF2-40B4-BE49-F238E27FC236}">
                    <a16:creationId xmlns:a16="http://schemas.microsoft.com/office/drawing/2014/main" id="{91F603F9-482A-4854-B9A7-A5F452C77F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8350" y="1885950"/>
                <a:ext cx="163513" cy="258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cxnSp>
        <p:nvCxnSpPr>
          <p:cNvPr id="264" name="Gerader Verbinder 263">
            <a:extLst>
              <a:ext uri="{FF2B5EF4-FFF2-40B4-BE49-F238E27FC236}">
                <a16:creationId xmlns:a16="http://schemas.microsoft.com/office/drawing/2014/main" id="{1500D62F-68C9-4B01-BD6F-33D0932F1099}"/>
              </a:ext>
            </a:extLst>
          </p:cNvPr>
          <p:cNvCxnSpPr>
            <a:cxnSpLocks/>
          </p:cNvCxnSpPr>
          <p:nvPr/>
        </p:nvCxnSpPr>
        <p:spPr bwMode="auto">
          <a:xfrm>
            <a:off x="3728516" y="4615302"/>
            <a:ext cx="5971" cy="525061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5" name="Gerader Verbinder 264">
            <a:extLst>
              <a:ext uri="{FF2B5EF4-FFF2-40B4-BE49-F238E27FC236}">
                <a16:creationId xmlns:a16="http://schemas.microsoft.com/office/drawing/2014/main" id="{F32BDBA9-A510-4274-8341-95FB90F3D2E4}"/>
              </a:ext>
            </a:extLst>
          </p:cNvPr>
          <p:cNvCxnSpPr>
            <a:cxnSpLocks/>
          </p:cNvCxnSpPr>
          <p:nvPr/>
        </p:nvCxnSpPr>
        <p:spPr bwMode="auto">
          <a:xfrm flipH="1">
            <a:off x="3728517" y="5140363"/>
            <a:ext cx="854521" cy="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78DC2854-32F4-4A36-AA47-6D32B4896A76}"/>
              </a:ext>
            </a:extLst>
          </p:cNvPr>
          <p:cNvSpPr txBox="1"/>
          <p:nvPr/>
        </p:nvSpPr>
        <p:spPr>
          <a:xfrm>
            <a:off x="5249122" y="1579593"/>
            <a:ext cx="1028628" cy="234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Firewall</a:t>
            </a:r>
          </a:p>
        </p:txBody>
      </p:sp>
      <p:cxnSp>
        <p:nvCxnSpPr>
          <p:cNvPr id="219" name="Gerader Verbinder 218">
            <a:extLst>
              <a:ext uri="{FF2B5EF4-FFF2-40B4-BE49-F238E27FC236}">
                <a16:creationId xmlns:a16="http://schemas.microsoft.com/office/drawing/2014/main" id="{D8813563-58A9-480E-AB1A-F56687FE436B}"/>
              </a:ext>
            </a:extLst>
          </p:cNvPr>
          <p:cNvCxnSpPr/>
          <p:nvPr/>
        </p:nvCxnSpPr>
        <p:spPr bwMode="auto">
          <a:xfrm flipH="1">
            <a:off x="5759582" y="1801290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52" name="Gruppieren 51">
            <a:extLst>
              <a:ext uri="{FF2B5EF4-FFF2-40B4-BE49-F238E27FC236}">
                <a16:creationId xmlns:a16="http://schemas.microsoft.com/office/drawing/2014/main" id="{88823551-2176-4720-86C0-408EF0981A20}"/>
              </a:ext>
            </a:extLst>
          </p:cNvPr>
          <p:cNvGrpSpPr/>
          <p:nvPr/>
        </p:nvGrpSpPr>
        <p:grpSpPr>
          <a:xfrm>
            <a:off x="5257174" y="2294498"/>
            <a:ext cx="1007082" cy="275854"/>
            <a:chOff x="320159" y="1628800"/>
            <a:chExt cx="2131122" cy="668505"/>
          </a:xfrm>
        </p:grpSpPr>
        <p:grpSp>
          <p:nvGrpSpPr>
            <p:cNvPr id="53" name="Gruppieren 52">
              <a:extLst>
                <a:ext uri="{FF2B5EF4-FFF2-40B4-BE49-F238E27FC236}">
                  <a16:creationId xmlns:a16="http://schemas.microsoft.com/office/drawing/2014/main" id="{A74D7872-435F-48CF-B4D6-1E5D86FE1555}"/>
                </a:ext>
              </a:extLst>
            </p:cNvPr>
            <p:cNvGrpSpPr/>
            <p:nvPr/>
          </p:nvGrpSpPr>
          <p:grpSpPr>
            <a:xfrm>
              <a:off x="425284" y="2152569"/>
              <a:ext cx="1920872" cy="73211"/>
              <a:chOff x="417519" y="2152569"/>
              <a:chExt cx="1920872" cy="73211"/>
            </a:xfrm>
          </p:grpSpPr>
          <p:sp>
            <p:nvSpPr>
              <p:cNvPr id="56" name="Freeform 44">
                <a:extLst>
                  <a:ext uri="{FF2B5EF4-FFF2-40B4-BE49-F238E27FC236}">
                    <a16:creationId xmlns:a16="http://schemas.microsoft.com/office/drawing/2014/main" id="{6D0371A8-CFFA-4C99-81EA-C099D02AD9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1063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7" name="Freeform 45">
                <a:extLst>
                  <a:ext uri="{FF2B5EF4-FFF2-40B4-BE49-F238E27FC236}">
                    <a16:creationId xmlns:a16="http://schemas.microsoft.com/office/drawing/2014/main" id="{8E390704-24A5-4E8C-AFF2-ADC1385C0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1890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8" name="Freeform 46">
                <a:extLst>
                  <a:ext uri="{FF2B5EF4-FFF2-40B4-BE49-F238E27FC236}">
                    <a16:creationId xmlns:a16="http://schemas.microsoft.com/office/drawing/2014/main" id="{3EF58DEE-EA42-40BF-A515-D60A1DE4F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717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59" name="Freeform 47">
                <a:extLst>
                  <a:ext uri="{FF2B5EF4-FFF2-40B4-BE49-F238E27FC236}">
                    <a16:creationId xmlns:a16="http://schemas.microsoft.com/office/drawing/2014/main" id="{A4E15EC2-D164-4948-8EC2-7E88F902B6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6129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0" name="Rectangle 48">
                <a:extLst>
                  <a:ext uri="{FF2B5EF4-FFF2-40B4-BE49-F238E27FC236}">
                    <a16:creationId xmlns:a16="http://schemas.microsoft.com/office/drawing/2014/main" id="{EA8598BD-B9C9-438B-B2FA-4FAB1C7E62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7760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1" name="Rectangle 49">
                <a:extLst>
                  <a:ext uri="{FF2B5EF4-FFF2-40B4-BE49-F238E27FC236}">
                    <a16:creationId xmlns:a16="http://schemas.microsoft.com/office/drawing/2014/main" id="{9D72B133-8A0A-4D21-B8B1-B832948D15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8587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2" name="Rectangle 50">
                <a:extLst>
                  <a:ext uri="{FF2B5EF4-FFF2-40B4-BE49-F238E27FC236}">
                    <a16:creationId xmlns:a16="http://schemas.microsoft.com/office/drawing/2014/main" id="{0AD01C4E-3E08-4C0B-982F-160601BDC4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999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3" name="Freeform 58">
                <a:extLst>
                  <a:ext uri="{FF2B5EF4-FFF2-40B4-BE49-F238E27FC236}">
                    <a16:creationId xmlns:a16="http://schemas.microsoft.com/office/drawing/2014/main" id="{83F5E65C-61C4-4683-AE2B-FB9A43506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541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4" name="Freeform 59">
                <a:extLst>
                  <a:ext uri="{FF2B5EF4-FFF2-40B4-BE49-F238E27FC236}">
                    <a16:creationId xmlns:a16="http://schemas.microsoft.com/office/drawing/2014/main" id="{41C46E5A-52D9-4156-910E-96CCB44829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036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5" name="Freeform 60">
                <a:extLst>
                  <a:ext uri="{FF2B5EF4-FFF2-40B4-BE49-F238E27FC236}">
                    <a16:creationId xmlns:a16="http://schemas.microsoft.com/office/drawing/2014/main" id="{B33FE127-DF70-4B69-9ED3-1D96120E6E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195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6" name="Freeform 61">
                <a:extLst>
                  <a:ext uri="{FF2B5EF4-FFF2-40B4-BE49-F238E27FC236}">
                    <a16:creationId xmlns:a16="http://schemas.microsoft.com/office/drawing/2014/main" id="{CD42DA95-77CF-46D5-8161-BA56D83AC8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746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7" name="Rectangle 62">
                <a:extLst>
                  <a:ext uri="{FF2B5EF4-FFF2-40B4-BE49-F238E27FC236}">
                    <a16:creationId xmlns:a16="http://schemas.microsoft.com/office/drawing/2014/main" id="{8B76F35F-397B-4105-A9D0-820A257F6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623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8" name="Rectangle 63">
                <a:extLst>
                  <a:ext uri="{FF2B5EF4-FFF2-40B4-BE49-F238E27FC236}">
                    <a16:creationId xmlns:a16="http://schemas.microsoft.com/office/drawing/2014/main" id="{EA9B0F7D-87EC-4504-8F98-AB00E256EF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706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69" name="Rectangle 64">
                <a:extLst>
                  <a:ext uri="{FF2B5EF4-FFF2-40B4-BE49-F238E27FC236}">
                    <a16:creationId xmlns:a16="http://schemas.microsoft.com/office/drawing/2014/main" id="{9DEE8EFF-5762-4EB2-B9DF-D075C9382E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9616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0" name="Freeform 72">
                <a:extLst>
                  <a:ext uri="{FF2B5EF4-FFF2-40B4-BE49-F238E27FC236}">
                    <a16:creationId xmlns:a16="http://schemas.microsoft.com/office/drawing/2014/main" id="{ED44DF31-79A9-43DD-81C4-BFB8C693F0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715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9 w 98"/>
                  <a:gd name="T5" fmla="*/ 62 h 84"/>
                  <a:gd name="T6" fmla="*/ 19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9" y="62"/>
                    </a:lnTo>
                    <a:lnTo>
                      <a:pt x="19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1" name="Freeform 73">
                <a:extLst>
                  <a:ext uri="{FF2B5EF4-FFF2-40B4-BE49-F238E27FC236}">
                    <a16:creationId xmlns:a16="http://schemas.microsoft.com/office/drawing/2014/main" id="{AABFD80D-AD60-4525-B6CA-F4F76A063C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7985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2" name="Freeform 74">
                <a:extLst>
                  <a:ext uri="{FF2B5EF4-FFF2-40B4-BE49-F238E27FC236}">
                    <a16:creationId xmlns:a16="http://schemas.microsoft.com/office/drawing/2014/main" id="{16439E02-5117-430F-B8FA-CB4CB4A818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8812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3" name="Freeform 75">
                <a:extLst>
                  <a:ext uri="{FF2B5EF4-FFF2-40B4-BE49-F238E27FC236}">
                    <a16:creationId xmlns:a16="http://schemas.microsoft.com/office/drawing/2014/main" id="{6DCFFB55-55EA-4FBD-B7F4-9A0A2CB7DF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1354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4" name="Rectangle 76">
                <a:extLst>
                  <a:ext uri="{FF2B5EF4-FFF2-40B4-BE49-F238E27FC236}">
                    <a16:creationId xmlns:a16="http://schemas.microsoft.com/office/drawing/2014/main" id="{09F28A73-3425-4887-BB3D-5D7B6E666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2385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5" name="Rectangle 77">
                <a:extLst>
                  <a:ext uri="{FF2B5EF4-FFF2-40B4-BE49-F238E27FC236}">
                    <a16:creationId xmlns:a16="http://schemas.microsoft.com/office/drawing/2014/main" id="{2B4EB09D-BF5E-47D0-9D2A-0E64D36A43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4682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6" name="Rectangle 78">
                <a:extLst>
                  <a:ext uri="{FF2B5EF4-FFF2-40B4-BE49-F238E27FC236}">
                    <a16:creationId xmlns:a16="http://schemas.microsoft.com/office/drawing/2014/main" id="{ECB72377-43DE-4DBF-B2C6-23CDF4641E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2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7" name="Freeform 44">
                <a:extLst>
                  <a:ext uri="{FF2B5EF4-FFF2-40B4-BE49-F238E27FC236}">
                    <a16:creationId xmlns:a16="http://schemas.microsoft.com/office/drawing/2014/main" id="{830B6ACA-99D1-4469-978F-5B6B8FAC37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585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8" name="Freeform 45">
                <a:extLst>
                  <a:ext uri="{FF2B5EF4-FFF2-40B4-BE49-F238E27FC236}">
                    <a16:creationId xmlns:a16="http://schemas.microsoft.com/office/drawing/2014/main" id="{CCB688D9-5879-471A-B90F-41EC6E28DB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412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9" name="Freeform 46">
                <a:extLst>
                  <a:ext uri="{FF2B5EF4-FFF2-40B4-BE49-F238E27FC236}">
                    <a16:creationId xmlns:a16="http://schemas.microsoft.com/office/drawing/2014/main" id="{614AFBEC-A493-4B65-B24E-0B5169523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239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0" name="Freeform 47">
                <a:extLst>
                  <a:ext uri="{FF2B5EF4-FFF2-40B4-BE49-F238E27FC236}">
                    <a16:creationId xmlns:a16="http://schemas.microsoft.com/office/drawing/2014/main" id="{F06EE6CA-3282-4943-9168-BFDB9FDA51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651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1" name="Rectangle 48">
                <a:extLst>
                  <a:ext uri="{FF2B5EF4-FFF2-40B4-BE49-F238E27FC236}">
                    <a16:creationId xmlns:a16="http://schemas.microsoft.com/office/drawing/2014/main" id="{6C94B203-0DC8-4D05-8FB8-ED5B842C89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282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2" name="Rectangle 49">
                <a:extLst>
                  <a:ext uri="{FF2B5EF4-FFF2-40B4-BE49-F238E27FC236}">
                    <a16:creationId xmlns:a16="http://schemas.microsoft.com/office/drawing/2014/main" id="{B366F78E-2A7C-44BF-9028-EEC98B5B8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0109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3" name="Rectangle 50">
                <a:extLst>
                  <a:ext uri="{FF2B5EF4-FFF2-40B4-BE49-F238E27FC236}">
                    <a16:creationId xmlns:a16="http://schemas.microsoft.com/office/drawing/2014/main" id="{92DD2E67-2B4C-4BCA-89CA-F86B9A669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3521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4" name="Rectangle 62">
                <a:extLst>
                  <a:ext uri="{FF2B5EF4-FFF2-40B4-BE49-F238E27FC236}">
                    <a16:creationId xmlns:a16="http://schemas.microsoft.com/office/drawing/2014/main" id="{7DCD62AB-6121-4407-BD14-5017B0B47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5411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5" name="Freeform 44">
                <a:extLst>
                  <a:ext uri="{FF2B5EF4-FFF2-40B4-BE49-F238E27FC236}">
                    <a16:creationId xmlns:a16="http://schemas.microsoft.com/office/drawing/2014/main" id="{65345D76-DBDB-47B2-BA6D-F4BC022662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519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6" name="Freeform 45">
                <a:extLst>
                  <a:ext uri="{FF2B5EF4-FFF2-40B4-BE49-F238E27FC236}">
                    <a16:creationId xmlns:a16="http://schemas.microsoft.com/office/drawing/2014/main" id="{73058A3D-60F2-47FF-9994-3D2C4B140F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346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7" name="Freeform 46">
                <a:extLst>
                  <a:ext uri="{FF2B5EF4-FFF2-40B4-BE49-F238E27FC236}">
                    <a16:creationId xmlns:a16="http://schemas.microsoft.com/office/drawing/2014/main" id="{7055CD1B-4D38-45DC-9850-0943BACCF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173" y="2152569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8" name="Rectangle 48">
                <a:extLst>
                  <a:ext uri="{FF2B5EF4-FFF2-40B4-BE49-F238E27FC236}">
                    <a16:creationId xmlns:a16="http://schemas.microsoft.com/office/drawing/2014/main" id="{1AFAE0AA-1C70-43FF-A351-7734F48E0F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4216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9" name="Rectangle 49">
                <a:extLst>
                  <a:ext uri="{FF2B5EF4-FFF2-40B4-BE49-F238E27FC236}">
                    <a16:creationId xmlns:a16="http://schemas.microsoft.com/office/drawing/2014/main" id="{92FB0CB3-64FE-4E0D-ACE7-21D9C23FDF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5043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0" name="Rectangle 50">
                <a:extLst>
                  <a:ext uri="{FF2B5EF4-FFF2-40B4-BE49-F238E27FC236}">
                    <a16:creationId xmlns:a16="http://schemas.microsoft.com/office/drawing/2014/main" id="{5C67FE42-095C-4ECC-B83D-38FDF54566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8455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1" name="Rectangle 50">
                <a:extLst>
                  <a:ext uri="{FF2B5EF4-FFF2-40B4-BE49-F238E27FC236}">
                    <a16:creationId xmlns:a16="http://schemas.microsoft.com/office/drawing/2014/main" id="{434C1E96-ADA7-4EF7-9CA8-65EB50595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69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2" name="Rectangle 76">
                <a:extLst>
                  <a:ext uri="{FF2B5EF4-FFF2-40B4-BE49-F238E27FC236}">
                    <a16:creationId xmlns:a16="http://schemas.microsoft.com/office/drawing/2014/main" id="{B8146678-B91A-4222-AFCD-26CBC1A375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302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FC9FF86B-BF5B-4D75-90CD-22F668285754}"/>
                </a:ext>
              </a:extLst>
            </p:cNvPr>
            <p:cNvSpPr/>
            <p:nvPr/>
          </p:nvSpPr>
          <p:spPr bwMode="auto">
            <a:xfrm>
              <a:off x="320159" y="1628800"/>
              <a:ext cx="2131122" cy="668505"/>
            </a:xfrm>
            <a:prstGeom prst="rect">
              <a:avLst/>
            </a:prstGeom>
            <a:noFill/>
            <a:ln w="25400" algn="ctr">
              <a:solidFill>
                <a:schemeClr val="tx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1414DF5B-A80A-4A16-BD24-46ECC59BE2FC}"/>
                </a:ext>
              </a:extLst>
            </p:cNvPr>
            <p:cNvSpPr/>
            <p:nvPr/>
          </p:nvSpPr>
          <p:spPr bwMode="auto">
            <a:xfrm>
              <a:off x="327015" y="1645234"/>
              <a:ext cx="2124266" cy="427170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</p:grpSp>
      <p:sp>
        <p:nvSpPr>
          <p:cNvPr id="220" name="Ellipse 219">
            <a:extLst>
              <a:ext uri="{FF2B5EF4-FFF2-40B4-BE49-F238E27FC236}">
                <a16:creationId xmlns:a16="http://schemas.microsoft.com/office/drawing/2014/main" id="{F8921BAE-C384-4028-8EB8-328210B03BD4}"/>
              </a:ext>
            </a:extLst>
          </p:cNvPr>
          <p:cNvSpPr/>
          <p:nvPr/>
        </p:nvSpPr>
        <p:spPr bwMode="auto">
          <a:xfrm>
            <a:off x="6105979" y="2008419"/>
            <a:ext cx="415191" cy="415191"/>
          </a:xfrm>
          <a:prstGeom prst="ellipse">
            <a:avLst/>
          </a:prstGeom>
          <a:solidFill>
            <a:schemeClr val="tx2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  <a:extLst/>
        </p:spPr>
        <p:txBody>
          <a:bodyPr wrap="square" lIns="72000" tIns="54000" rIns="72000" bIns="54000" rtlCol="0" anchor="ctr">
            <a:spAutoFit/>
          </a:bodyPr>
          <a:lstStyle/>
          <a:p>
            <a:pPr marL="215900" indent="-215900" algn="ctr">
              <a:spcAft>
                <a:spcPts val="563"/>
              </a:spcAft>
              <a:buClr>
                <a:schemeClr val="tx2"/>
              </a:buClr>
            </a:pPr>
            <a:endParaRPr lang="de-DE" sz="1400" dirty="0"/>
          </a:p>
        </p:txBody>
      </p:sp>
      <p:cxnSp>
        <p:nvCxnSpPr>
          <p:cNvPr id="221" name="Gerade Verbindung mit Pfeil 220">
            <a:extLst>
              <a:ext uri="{FF2B5EF4-FFF2-40B4-BE49-F238E27FC236}">
                <a16:creationId xmlns:a16="http://schemas.microsoft.com/office/drawing/2014/main" id="{014082AF-EE38-499C-BF59-FA59BDC97A34}"/>
              </a:ext>
            </a:extLst>
          </p:cNvPr>
          <p:cNvCxnSpPr/>
          <p:nvPr/>
        </p:nvCxnSpPr>
        <p:spPr bwMode="auto">
          <a:xfrm flipH="1">
            <a:off x="6160541" y="2242677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2" name="Gerade Verbindung mit Pfeil 221">
            <a:extLst>
              <a:ext uri="{FF2B5EF4-FFF2-40B4-BE49-F238E27FC236}">
                <a16:creationId xmlns:a16="http://schemas.microsoft.com/office/drawing/2014/main" id="{7827C720-CE99-47B5-B32F-357E6A78CDBA}"/>
              </a:ext>
            </a:extLst>
          </p:cNvPr>
          <p:cNvCxnSpPr/>
          <p:nvPr/>
        </p:nvCxnSpPr>
        <p:spPr bwMode="auto">
          <a:xfrm>
            <a:off x="6307311" y="2195268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00945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3CC15C-9338-4384-AF34-64F2DFE67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Signal Acquisition and Anomalie Detection (SAAD)</a:t>
            </a:r>
            <a:br>
              <a:rPr lang="de-DE" dirty="0"/>
            </a:b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330AF1-9E24-469B-9322-4489F6E2F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Ziel: Detektion von Anomalien basierend auf den elektrischen Signalen von dem Prozess </a:t>
            </a:r>
          </a:p>
          <a:p>
            <a:r>
              <a:rPr lang="de-DE" dirty="0"/>
              <a:t>Am Beispiel eines </a:t>
            </a:r>
            <a:r>
              <a:rPr lang="de-DE" dirty="0" err="1"/>
              <a:t>Automatisierungssytemes</a:t>
            </a:r>
            <a:r>
              <a:rPr lang="de-DE" dirty="0"/>
              <a:t> des Fraunhofer IOSB welches Objekte sortiert</a:t>
            </a:r>
          </a:p>
          <a:p>
            <a:r>
              <a:rPr lang="de-DE" dirty="0"/>
              <a:t>Akquirieren die Signale zwischen dem Prozess und der SPS</a:t>
            </a:r>
          </a:p>
          <a:p>
            <a:r>
              <a:rPr lang="de-DE" dirty="0"/>
              <a:t>Der Prozess soll nicht gestört werden</a:t>
            </a:r>
          </a:p>
          <a:p>
            <a:r>
              <a:rPr lang="de-DE" dirty="0"/>
              <a:t>Vorteile:</a:t>
            </a:r>
          </a:p>
          <a:p>
            <a:pPr lvl="1"/>
            <a:r>
              <a:rPr lang="de-DE" dirty="0"/>
              <a:t>Leicht zu integrieren</a:t>
            </a:r>
          </a:p>
          <a:p>
            <a:pPr lvl="1"/>
            <a:r>
              <a:rPr lang="de-DE" dirty="0"/>
              <a:t>Lernt das Normalverhalten des Prozess </a:t>
            </a:r>
          </a:p>
          <a:p>
            <a:pPr lvl="2"/>
            <a:r>
              <a:rPr lang="de-DE" dirty="0"/>
              <a:t>Wenige Daten</a:t>
            </a:r>
          </a:p>
          <a:p>
            <a:pPr lvl="2"/>
            <a:r>
              <a:rPr lang="de-DE" dirty="0"/>
              <a:t>Vorhersage die Verfahren um Anomalie zu detektieren </a:t>
            </a:r>
          </a:p>
          <a:p>
            <a:pPr lvl="1"/>
            <a:r>
              <a:rPr lang="de-DE" dirty="0"/>
              <a:t>Kann für verschiedenen Prozesse benutzt sein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B929282-6E5C-4AF0-A7D5-251FFC593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D8B40C7-CEBF-4B81-A473-B3C5F323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4781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8CF98D-220D-4A16-913A-61FC957BC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Prozess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ACC264-7D73-45F1-A15E-F0CEB1919C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8E9B83F-963D-4C01-A0CB-B0872F1C5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7</a:t>
            </a:fld>
            <a:endParaRPr lang="de-DE" dirty="0"/>
          </a:p>
        </p:txBody>
      </p:sp>
      <p:pic>
        <p:nvPicPr>
          <p:cNvPr id="8" name="Picture 2" descr="A picture containing indoor, counter, kitchen, sink&#10;&#10;Description automatically generated">
            <a:extLst>
              <a:ext uri="{FF2B5EF4-FFF2-40B4-BE49-F238E27FC236}">
                <a16:creationId xmlns:a16="http://schemas.microsoft.com/office/drawing/2014/main" id="{90FCBD1F-5A09-4333-AD32-B46BA536FE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3" t="27800" r="2169" b="11200"/>
          <a:stretch/>
        </p:blipFill>
        <p:spPr>
          <a:xfrm>
            <a:off x="226360" y="1289888"/>
            <a:ext cx="11737694" cy="4214552"/>
          </a:xfrm>
          <a:prstGeom prst="rect">
            <a:avLst/>
          </a:prstGeom>
        </p:spPr>
      </p:pic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87DCD298-F7B2-45B2-9A9F-186BAA62A80D}"/>
              </a:ext>
            </a:extLst>
          </p:cNvPr>
          <p:cNvCxnSpPr>
            <a:cxnSpLocks/>
          </p:cNvCxnSpPr>
          <p:nvPr/>
        </p:nvCxnSpPr>
        <p:spPr bwMode="auto">
          <a:xfrm flipV="1">
            <a:off x="838622" y="4621300"/>
            <a:ext cx="0" cy="1008112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D95DF628-C126-41BF-B285-71FBB57D6CC7}"/>
              </a:ext>
            </a:extLst>
          </p:cNvPr>
          <p:cNvSpPr txBox="1"/>
          <p:nvPr/>
        </p:nvSpPr>
        <p:spPr>
          <a:xfrm>
            <a:off x="228270" y="5604396"/>
            <a:ext cx="17999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Ein/Aus Taster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70A9575-629C-456D-9E35-0606F7158FBC}"/>
              </a:ext>
            </a:extLst>
          </p:cNvPr>
          <p:cNvCxnSpPr>
            <a:cxnSpLocks/>
          </p:cNvCxnSpPr>
          <p:nvPr/>
        </p:nvCxnSpPr>
        <p:spPr bwMode="auto">
          <a:xfrm>
            <a:off x="1774726" y="1164916"/>
            <a:ext cx="0" cy="773044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CE6EFE31-7CCE-4F0C-8AFB-B611D0B55AEE}"/>
              </a:ext>
            </a:extLst>
          </p:cNvPr>
          <p:cNvSpPr txBox="1"/>
          <p:nvPr/>
        </p:nvSpPr>
        <p:spPr>
          <a:xfrm>
            <a:off x="1198662" y="862603"/>
            <a:ext cx="1872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Bildschirm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3FF2EB7-2C5C-4508-B621-1D375AE76625}"/>
              </a:ext>
            </a:extLst>
          </p:cNvPr>
          <p:cNvCxnSpPr>
            <a:cxnSpLocks/>
          </p:cNvCxnSpPr>
          <p:nvPr/>
        </p:nvCxnSpPr>
        <p:spPr bwMode="auto">
          <a:xfrm>
            <a:off x="6090103" y="1164916"/>
            <a:ext cx="0" cy="773044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101DF248-9AE9-4FED-9E15-036921EAE5B0}"/>
              </a:ext>
            </a:extLst>
          </p:cNvPr>
          <p:cNvCxnSpPr>
            <a:cxnSpLocks/>
          </p:cNvCxnSpPr>
          <p:nvPr/>
        </p:nvCxnSpPr>
        <p:spPr bwMode="auto">
          <a:xfrm>
            <a:off x="5015086" y="1164916"/>
            <a:ext cx="0" cy="773044"/>
          </a:xfrm>
          <a:prstGeom prst="straightConnector1">
            <a:avLst/>
          </a:prstGeom>
          <a:noFill/>
          <a:ln w="5715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96197EE-4E75-4186-9F67-EA964CAD1F05}"/>
              </a:ext>
            </a:extLst>
          </p:cNvPr>
          <p:cNvCxnSpPr>
            <a:cxnSpLocks/>
          </p:cNvCxnSpPr>
          <p:nvPr/>
        </p:nvCxnSpPr>
        <p:spPr bwMode="auto">
          <a:xfrm flipV="1">
            <a:off x="9911630" y="4961124"/>
            <a:ext cx="0" cy="674554"/>
          </a:xfrm>
          <a:prstGeom prst="straightConnector1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6325D73B-374C-4429-95FC-7016BAE7747C}"/>
              </a:ext>
            </a:extLst>
          </p:cNvPr>
          <p:cNvSpPr txBox="1"/>
          <p:nvPr/>
        </p:nvSpPr>
        <p:spPr>
          <a:xfrm>
            <a:off x="4783711" y="838855"/>
            <a:ext cx="1224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SPS</a:t>
            </a:r>
            <a:endParaRPr lang="de-DE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5E3B16E-5C57-40AD-BDC7-782280D88039}"/>
              </a:ext>
            </a:extLst>
          </p:cNvPr>
          <p:cNvSpPr txBox="1"/>
          <p:nvPr/>
        </p:nvSpPr>
        <p:spPr>
          <a:xfrm>
            <a:off x="5591148" y="836712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Buskoppler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2F2CAD1-12A8-4021-9CAA-25CC9A197082}"/>
              </a:ext>
            </a:extLst>
          </p:cNvPr>
          <p:cNvSpPr txBox="1"/>
          <p:nvPr/>
        </p:nvSpPr>
        <p:spPr>
          <a:xfrm>
            <a:off x="9479582" y="5604396"/>
            <a:ext cx="17999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Prozess</a:t>
            </a:r>
          </a:p>
        </p:txBody>
      </p:sp>
      <p:sp>
        <p:nvSpPr>
          <p:cNvPr id="20" name="Pfeil: Chevron 19">
            <a:extLst>
              <a:ext uri="{FF2B5EF4-FFF2-40B4-BE49-F238E27FC236}">
                <a16:creationId xmlns:a16="http://schemas.microsoft.com/office/drawing/2014/main" id="{E5462263-7079-4643-BA7B-2A985C277C9E}"/>
              </a:ext>
            </a:extLst>
          </p:cNvPr>
          <p:cNvSpPr/>
          <p:nvPr/>
        </p:nvSpPr>
        <p:spPr bwMode="auto">
          <a:xfrm>
            <a:off x="10235862" y="128801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9AD720D0-C347-4DA3-848A-FA8D3ECDECED}"/>
              </a:ext>
            </a:extLst>
          </p:cNvPr>
          <p:cNvSpPr txBox="1"/>
          <p:nvPr/>
        </p:nvSpPr>
        <p:spPr>
          <a:xfrm>
            <a:off x="10586255" y="250097"/>
            <a:ext cx="1102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Analyse des System</a:t>
            </a:r>
          </a:p>
        </p:txBody>
      </p:sp>
    </p:spTree>
    <p:extLst>
      <p:ext uri="{BB962C8B-B14F-4D97-AF65-F5344CB8AC3E}">
        <p14:creationId xmlns:p14="http://schemas.microsoft.com/office/powerpoint/2010/main" val="2721190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B92071-0A73-4AC3-913A-D7F979942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Prozess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4F66B84-0922-4F72-9EFD-D521AA8D5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4758D0-0348-4158-A0E9-A95FEC1F7B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8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407FE25-AA3E-4400-AFC4-5A20B556C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830" y="804563"/>
            <a:ext cx="6271299" cy="522535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9227FEC-1512-4168-BC11-7D11358BE047}"/>
              </a:ext>
            </a:extLst>
          </p:cNvPr>
          <p:cNvSpPr txBox="1"/>
          <p:nvPr/>
        </p:nvSpPr>
        <p:spPr>
          <a:xfrm>
            <a:off x="1051671" y="3169632"/>
            <a:ext cx="12261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Laufband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284941B-14C7-4786-B22F-057D118800BA}"/>
              </a:ext>
            </a:extLst>
          </p:cNvPr>
          <p:cNvSpPr txBox="1"/>
          <p:nvPr/>
        </p:nvSpPr>
        <p:spPr>
          <a:xfrm>
            <a:off x="974241" y="2151606"/>
            <a:ext cx="166790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Lichtschranke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E8ADE2C-A1F2-4CC4-A771-6F9D9DAB1385}"/>
              </a:ext>
            </a:extLst>
          </p:cNvPr>
          <p:cNvSpPr txBox="1"/>
          <p:nvPr/>
        </p:nvSpPr>
        <p:spPr>
          <a:xfrm>
            <a:off x="7509221" y="310115"/>
            <a:ext cx="12761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Schranke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30192F2-2AA1-4A6A-924F-F0E56484D50A}"/>
              </a:ext>
            </a:extLst>
          </p:cNvPr>
          <p:cNvSpPr txBox="1"/>
          <p:nvPr/>
        </p:nvSpPr>
        <p:spPr>
          <a:xfrm>
            <a:off x="9050810" y="4199473"/>
            <a:ext cx="19409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Ein/Aus Schalter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3F334A1-3AD7-4FE9-8FC3-7726CD16A8AD}"/>
              </a:ext>
            </a:extLst>
          </p:cNvPr>
          <p:cNvSpPr txBox="1"/>
          <p:nvPr/>
        </p:nvSpPr>
        <p:spPr>
          <a:xfrm>
            <a:off x="4222998" y="334119"/>
            <a:ext cx="10081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Lampe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3ABAC8D-62B1-4273-A27A-71306993EA9E}"/>
              </a:ext>
            </a:extLst>
          </p:cNvPr>
          <p:cNvSpPr txBox="1"/>
          <p:nvPr/>
        </p:nvSpPr>
        <p:spPr>
          <a:xfrm>
            <a:off x="5826279" y="326269"/>
            <a:ext cx="10081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Taster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4E5313B9-81D4-46EA-A132-E3B711885B47}"/>
              </a:ext>
            </a:extLst>
          </p:cNvPr>
          <p:cNvSpPr txBox="1"/>
          <p:nvPr/>
        </p:nvSpPr>
        <p:spPr>
          <a:xfrm>
            <a:off x="852136" y="4152397"/>
            <a:ext cx="185869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Induktiv Sensor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2912C29-99C9-48B2-9846-D785D42A8877}"/>
              </a:ext>
            </a:extLst>
          </p:cNvPr>
          <p:cNvCxnSpPr>
            <a:cxnSpLocks/>
          </p:cNvCxnSpPr>
          <p:nvPr/>
        </p:nvCxnSpPr>
        <p:spPr bwMode="auto">
          <a:xfrm>
            <a:off x="6239222" y="679447"/>
            <a:ext cx="0" cy="1448155"/>
          </a:xfrm>
          <a:prstGeom prst="straightConnector1">
            <a:avLst/>
          </a:prstGeom>
          <a:noFill/>
          <a:ln w="762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849DE183-6DCC-4ABA-837C-05576E31837B}"/>
              </a:ext>
            </a:extLst>
          </p:cNvPr>
          <p:cNvCxnSpPr>
            <a:cxnSpLocks/>
          </p:cNvCxnSpPr>
          <p:nvPr/>
        </p:nvCxnSpPr>
        <p:spPr bwMode="auto">
          <a:xfrm>
            <a:off x="4727054" y="679446"/>
            <a:ext cx="0" cy="1448156"/>
          </a:xfrm>
          <a:prstGeom prst="straightConnector1">
            <a:avLst/>
          </a:prstGeom>
          <a:noFill/>
          <a:ln w="762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3644FC3-BBB1-458A-ADCB-2B892816D81E}"/>
              </a:ext>
            </a:extLst>
          </p:cNvPr>
          <p:cNvCxnSpPr>
            <a:cxnSpLocks/>
          </p:cNvCxnSpPr>
          <p:nvPr/>
        </p:nvCxnSpPr>
        <p:spPr bwMode="auto">
          <a:xfrm flipH="1">
            <a:off x="7103318" y="695601"/>
            <a:ext cx="720080" cy="1941311"/>
          </a:xfrm>
          <a:prstGeom prst="straightConnector1">
            <a:avLst/>
          </a:prstGeom>
          <a:noFill/>
          <a:ln w="762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5E6B2876-A32C-45C2-811E-0A1BECBD9AAA}"/>
              </a:ext>
            </a:extLst>
          </p:cNvPr>
          <p:cNvCxnSpPr>
            <a:cxnSpLocks/>
          </p:cNvCxnSpPr>
          <p:nvPr/>
        </p:nvCxnSpPr>
        <p:spPr bwMode="auto">
          <a:xfrm flipH="1">
            <a:off x="8240367" y="4384139"/>
            <a:ext cx="810444" cy="1"/>
          </a:xfrm>
          <a:prstGeom prst="straightConnector1">
            <a:avLst/>
          </a:prstGeom>
          <a:noFill/>
          <a:ln w="762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F32E7AEC-BA10-4F5A-9363-6AC1DCBB9797}"/>
              </a:ext>
            </a:extLst>
          </p:cNvPr>
          <p:cNvCxnSpPr>
            <a:cxnSpLocks/>
          </p:cNvCxnSpPr>
          <p:nvPr/>
        </p:nvCxnSpPr>
        <p:spPr bwMode="auto">
          <a:xfrm flipV="1">
            <a:off x="2710830" y="3354299"/>
            <a:ext cx="2163541" cy="845174"/>
          </a:xfrm>
          <a:prstGeom prst="straightConnector1">
            <a:avLst/>
          </a:prstGeom>
          <a:noFill/>
          <a:ln w="762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3C8FB8FD-6D98-465C-BD72-90B045D7F739}"/>
              </a:ext>
            </a:extLst>
          </p:cNvPr>
          <p:cNvCxnSpPr>
            <a:cxnSpLocks/>
          </p:cNvCxnSpPr>
          <p:nvPr/>
        </p:nvCxnSpPr>
        <p:spPr bwMode="auto">
          <a:xfrm flipV="1">
            <a:off x="2274880" y="3342539"/>
            <a:ext cx="1660454" cy="11759"/>
          </a:xfrm>
          <a:prstGeom prst="straightConnector1">
            <a:avLst/>
          </a:prstGeom>
          <a:noFill/>
          <a:ln w="762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EB109866-3BD6-45BB-A455-FEAA3FB094D4}"/>
              </a:ext>
            </a:extLst>
          </p:cNvPr>
          <p:cNvCxnSpPr>
            <a:cxnSpLocks/>
          </p:cNvCxnSpPr>
          <p:nvPr/>
        </p:nvCxnSpPr>
        <p:spPr bwMode="auto">
          <a:xfrm flipV="1">
            <a:off x="2642148" y="2324245"/>
            <a:ext cx="788762" cy="22425"/>
          </a:xfrm>
          <a:prstGeom prst="straightConnector1">
            <a:avLst/>
          </a:prstGeom>
          <a:noFill/>
          <a:ln w="762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90304C13-579B-4256-B8E6-2743D73A8193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003096" y="4518592"/>
            <a:ext cx="2188454" cy="710608"/>
          </a:xfrm>
          <a:prstGeom prst="straightConnector1">
            <a:avLst/>
          </a:prstGeom>
          <a:noFill/>
          <a:ln w="762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0927D8DB-E771-492F-A7E8-E6045DD18638}"/>
              </a:ext>
            </a:extLst>
          </p:cNvPr>
          <p:cNvSpPr txBox="1"/>
          <p:nvPr/>
        </p:nvSpPr>
        <p:spPr>
          <a:xfrm>
            <a:off x="9196488" y="4994320"/>
            <a:ext cx="1649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Black Bucket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2051B19-4289-4372-936F-C75BF06729E8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291130" y="5008349"/>
            <a:ext cx="1828412" cy="580891"/>
          </a:xfrm>
          <a:prstGeom prst="straightConnector1">
            <a:avLst/>
          </a:prstGeom>
          <a:noFill/>
          <a:ln w="762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665EDF27-C80A-4A15-B465-08CF26A2F52E}"/>
              </a:ext>
            </a:extLst>
          </p:cNvPr>
          <p:cNvSpPr txBox="1"/>
          <p:nvPr/>
        </p:nvSpPr>
        <p:spPr>
          <a:xfrm>
            <a:off x="9191550" y="5419835"/>
            <a:ext cx="1940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Silver Bucket</a:t>
            </a:r>
          </a:p>
        </p:txBody>
      </p:sp>
      <p:sp>
        <p:nvSpPr>
          <p:cNvPr id="25" name="Pfeil: Chevron 24">
            <a:extLst>
              <a:ext uri="{FF2B5EF4-FFF2-40B4-BE49-F238E27FC236}">
                <a16:creationId xmlns:a16="http://schemas.microsoft.com/office/drawing/2014/main" id="{0990C6EA-DB6E-432F-B4B4-A9E344C561F2}"/>
              </a:ext>
            </a:extLst>
          </p:cNvPr>
          <p:cNvSpPr/>
          <p:nvPr/>
        </p:nvSpPr>
        <p:spPr bwMode="auto">
          <a:xfrm>
            <a:off x="10235862" y="128801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1131DB9A-EA49-4262-B502-DD73AFB29DB3}"/>
              </a:ext>
            </a:extLst>
          </p:cNvPr>
          <p:cNvSpPr txBox="1"/>
          <p:nvPr/>
        </p:nvSpPr>
        <p:spPr>
          <a:xfrm>
            <a:off x="10586255" y="250097"/>
            <a:ext cx="1102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Analyse des System</a:t>
            </a:r>
          </a:p>
        </p:txBody>
      </p:sp>
    </p:spTree>
    <p:extLst>
      <p:ext uri="{BB962C8B-B14F-4D97-AF65-F5344CB8AC3E}">
        <p14:creationId xmlns:p14="http://schemas.microsoft.com/office/powerpoint/2010/main" val="850696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91BA8C-18FB-452C-9024-71A909B3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Signalakquirierung und Hardware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BE8B62-4CC2-4888-A911-8E93BE82A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Raspberry Pi 3</a:t>
            </a:r>
          </a:p>
          <a:p>
            <a:pPr lvl="1"/>
            <a:r>
              <a:rPr lang="de-DE" dirty="0"/>
              <a:t>5V Elektrizitätsversorgung </a:t>
            </a:r>
          </a:p>
          <a:p>
            <a:pPr lvl="1"/>
            <a:r>
              <a:rPr lang="de-DE" dirty="0"/>
              <a:t>HDMI Output</a:t>
            </a:r>
          </a:p>
          <a:p>
            <a:pPr lvl="1"/>
            <a:r>
              <a:rPr lang="de-DE" dirty="0"/>
              <a:t>4 USB</a:t>
            </a:r>
          </a:p>
          <a:p>
            <a:pPr lvl="1"/>
            <a:r>
              <a:rPr lang="de-DE" dirty="0"/>
              <a:t>40 GPIO digitalen Pins</a:t>
            </a:r>
          </a:p>
          <a:p>
            <a:pPr lvl="1"/>
            <a:r>
              <a:rPr lang="de-DE" dirty="0"/>
              <a:t>3,3V und 5V Output</a:t>
            </a:r>
          </a:p>
          <a:p>
            <a:pPr lvl="1"/>
            <a:r>
              <a:rPr lang="de-DE" dirty="0"/>
              <a:t>Ungefähr 40€</a:t>
            </a:r>
          </a:p>
          <a:p>
            <a:pPr lvl="1"/>
            <a:r>
              <a:rPr lang="de-DE" dirty="0"/>
              <a:t>Daten werden auf externe HDD als</a:t>
            </a:r>
          </a:p>
          <a:p>
            <a:pPr marL="360000" lvl="1" indent="0">
              <a:buNone/>
            </a:pPr>
            <a:r>
              <a:rPr lang="de-DE" dirty="0"/>
              <a:t>Binary gespeichert.</a:t>
            </a:r>
          </a:p>
          <a:p>
            <a:pPr lvl="1"/>
            <a:r>
              <a:rPr lang="de-DE" dirty="0"/>
              <a:t>Frequenzabtastung: 33Hz</a:t>
            </a:r>
          </a:p>
          <a:p>
            <a:pPr marL="360000" lvl="1" indent="0">
              <a:buNone/>
            </a:pPr>
            <a:endParaRPr lang="de-DE" dirty="0"/>
          </a:p>
          <a:p>
            <a:pPr marL="360000" lvl="1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94A2CCD-962B-4B23-AB85-2A13597BFD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14075BE-18F2-4CCE-868B-FD6AB410B8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9</a:t>
            </a:fld>
            <a:endParaRPr lang="de-DE" dirty="0"/>
          </a:p>
        </p:txBody>
      </p:sp>
      <p:pic>
        <p:nvPicPr>
          <p:cNvPr id="2050" name="Picture 2" descr="Quellbild anzeigen">
            <a:extLst>
              <a:ext uri="{FF2B5EF4-FFF2-40B4-BE49-F238E27FC236}">
                <a16:creationId xmlns:a16="http://schemas.microsoft.com/office/drawing/2014/main" id="{AF052001-92D5-4F2E-B5C2-BD08B70B6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8030" y="1340768"/>
            <a:ext cx="6617220" cy="4323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feil: Chevron 6">
            <a:extLst>
              <a:ext uri="{FF2B5EF4-FFF2-40B4-BE49-F238E27FC236}">
                <a16:creationId xmlns:a16="http://schemas.microsoft.com/office/drawing/2014/main" id="{D9B7FC57-F879-491E-9687-D7F66A3035BB}"/>
              </a:ext>
            </a:extLst>
          </p:cNvPr>
          <p:cNvSpPr/>
          <p:nvPr/>
        </p:nvSpPr>
        <p:spPr bwMode="auto">
          <a:xfrm>
            <a:off x="10343678" y="107698"/>
            <a:ext cx="1728192" cy="677890"/>
          </a:xfrm>
          <a:prstGeom prst="chevron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B1A8B52-09F3-4DF8-94CA-697CBC7FDFF2}"/>
              </a:ext>
            </a:extLst>
          </p:cNvPr>
          <p:cNvSpPr txBox="1"/>
          <p:nvPr/>
        </p:nvSpPr>
        <p:spPr>
          <a:xfrm>
            <a:off x="10727502" y="228994"/>
            <a:ext cx="1000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Schaltungs-design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0908788"/>
      </p:ext>
    </p:extLst>
  </p:cSld>
  <p:clrMapOvr>
    <a:masterClrMapping/>
  </p:clrMapOvr>
</p:sld>
</file>

<file path=ppt/theme/theme1.xml><?xml version="1.0" encoding="utf-8"?>
<a:theme xmlns:a="http://schemas.openxmlformats.org/drawingml/2006/main" name="Fraunhofer Master">
  <a:themeElements>
    <a:clrScheme name="Fraunhofer Master">
      <a:dk1>
        <a:srgbClr val="000000"/>
      </a:dk1>
      <a:lt1>
        <a:srgbClr val="FFFFFF"/>
      </a:lt1>
      <a:dk2>
        <a:srgbClr val="179C7D"/>
      </a:dk2>
      <a:lt2>
        <a:srgbClr val="A8AFAF"/>
      </a:lt2>
      <a:accent1>
        <a:srgbClr val="F29400"/>
      </a:accent1>
      <a:accent2>
        <a:srgbClr val="1F82C0"/>
      </a:accent2>
      <a:accent3>
        <a:srgbClr val="E2001A"/>
      </a:accent3>
      <a:accent4>
        <a:srgbClr val="B1C800"/>
      </a:accent4>
      <a:accent5>
        <a:srgbClr val="FEEFD6"/>
      </a:accent5>
      <a:accent6>
        <a:srgbClr val="E1E3E3"/>
      </a:accent6>
      <a:hlink>
        <a:srgbClr val="25BAE2"/>
      </a:hlink>
      <a:folHlink>
        <a:srgbClr val="B1C800"/>
      </a:folHlink>
    </a:clrScheme>
    <a:fontScheme name="Bullets">
      <a:majorFont>
        <a:latin typeface="Frutiger LT Com 45 Light"/>
        <a:ea typeface=""/>
        <a:cs typeface=""/>
      </a:majorFont>
      <a:minorFont>
        <a:latin typeface="Frutiger LT Com 55 Roman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chemeClr val="tx2"/>
          </a:solidFill>
          <a:round/>
          <a:headEnd type="arrow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noFill/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>
        <a:defPPr>
          <a:defRPr/>
        </a:defPPr>
      </a:lstStyle>
    </a:spDef>
    <a:lnDef>
      <a:spPr bwMode="auto">
        <a:noFill/>
        <a:ln w="9525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3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4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009475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8669"/>
        </a:accent6>
        <a:hlink>
          <a:srgbClr val="009475"/>
        </a:hlink>
        <a:folHlink>
          <a:srgbClr val="00947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5">
        <a:dk1>
          <a:srgbClr val="000000"/>
        </a:dk1>
        <a:lt1>
          <a:srgbClr val="FFFFFF"/>
        </a:lt1>
        <a:dk2>
          <a:srgbClr val="009475"/>
        </a:dk2>
        <a:lt2>
          <a:srgbClr val="A8AFAF"/>
        </a:lt2>
        <a:accent1>
          <a:srgbClr val="25BAE2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CD9EE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6">
        <a:dk1>
          <a:srgbClr val="000000"/>
        </a:dk1>
        <a:lt1>
          <a:srgbClr val="FFFFFF"/>
        </a:lt1>
        <a:dk2>
          <a:srgbClr val="009475"/>
        </a:dk2>
        <a:lt2>
          <a:srgbClr val="25BAE2"/>
        </a:lt2>
        <a:accent1>
          <a:srgbClr val="009475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Fraunhofer Farbpalette">
      <a:dk1>
        <a:srgbClr val="000000"/>
      </a:dk1>
      <a:lt1>
        <a:srgbClr val="FFFFFF"/>
      </a:lt1>
      <a:dk2>
        <a:srgbClr val="179C7D"/>
      </a:dk2>
      <a:lt2>
        <a:srgbClr val="A8AFAF"/>
      </a:lt2>
      <a:accent1>
        <a:srgbClr val="EB6A0A"/>
      </a:accent1>
      <a:accent2>
        <a:srgbClr val="006E92"/>
      </a:accent2>
      <a:accent3>
        <a:srgbClr val="25BAE2"/>
      </a:accent3>
      <a:accent4>
        <a:srgbClr val="B1C800"/>
      </a:accent4>
      <a:accent5>
        <a:srgbClr val="FEEFD6"/>
      </a:accent5>
      <a:accent6>
        <a:srgbClr val="E1E3E3"/>
      </a:accent6>
      <a:hlink>
        <a:srgbClr val="25BAE2"/>
      </a:hlink>
      <a:folHlink>
        <a:srgbClr val="B1C8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Fraunhofer Farbpalette">
    <a:dk1>
      <a:srgbClr val="000000"/>
    </a:dk1>
    <a:lt1>
      <a:srgbClr val="FFFFFF"/>
    </a:lt1>
    <a:dk2>
      <a:srgbClr val="179C7D"/>
    </a:dk2>
    <a:lt2>
      <a:srgbClr val="A8AFAF"/>
    </a:lt2>
    <a:accent1>
      <a:srgbClr val="EB6A0A"/>
    </a:accent1>
    <a:accent2>
      <a:srgbClr val="006E92"/>
    </a:accent2>
    <a:accent3>
      <a:srgbClr val="25BAE2"/>
    </a:accent3>
    <a:accent4>
      <a:srgbClr val="B1C800"/>
    </a:accent4>
    <a:accent5>
      <a:srgbClr val="FEEFD6"/>
    </a:accent5>
    <a:accent6>
      <a:srgbClr val="E1E3E3"/>
    </a:accent6>
    <a:hlink>
      <a:srgbClr val="25BAE2"/>
    </a:hlink>
    <a:folHlink>
      <a:srgbClr val="B1C800"/>
    </a:folHlink>
  </a:clrScheme>
  <a:fontScheme name="Bullets">
    <a:majorFont>
      <a:latin typeface="Frutiger LT Com 45 Light"/>
      <a:ea typeface=""/>
      <a:cs typeface=""/>
    </a:majorFont>
    <a:minorFont>
      <a:latin typeface="Frutiger LT Com 55 Roman"/>
      <a:ea typeface=""/>
      <a:cs typeface=""/>
    </a:minorFont>
  </a:fontScheme>
  <a:fmtScheme name="Larissa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Fraunhofer Farbpalette">
    <a:dk1>
      <a:srgbClr val="000000"/>
    </a:dk1>
    <a:lt1>
      <a:srgbClr val="FFFFFF"/>
    </a:lt1>
    <a:dk2>
      <a:srgbClr val="179C7D"/>
    </a:dk2>
    <a:lt2>
      <a:srgbClr val="A8AFAF"/>
    </a:lt2>
    <a:accent1>
      <a:srgbClr val="EB6A0A"/>
    </a:accent1>
    <a:accent2>
      <a:srgbClr val="006E92"/>
    </a:accent2>
    <a:accent3>
      <a:srgbClr val="25BAE2"/>
    </a:accent3>
    <a:accent4>
      <a:srgbClr val="B1C800"/>
    </a:accent4>
    <a:accent5>
      <a:srgbClr val="FEEFD6"/>
    </a:accent5>
    <a:accent6>
      <a:srgbClr val="E1E3E3"/>
    </a:accent6>
    <a:hlink>
      <a:srgbClr val="25BAE2"/>
    </a:hlink>
    <a:folHlink>
      <a:srgbClr val="B1C800"/>
    </a:folHlink>
  </a:clrScheme>
  <a:fontScheme name="Bullets">
    <a:majorFont>
      <a:latin typeface="Frutiger LT Com 45 Light"/>
      <a:ea typeface=""/>
      <a:cs typeface=""/>
    </a:majorFont>
    <a:minorFont>
      <a:latin typeface="Frutiger LT Com 55 Roman"/>
      <a:ea typeface=""/>
      <a:cs typeface=""/>
    </a:minorFont>
  </a:fontScheme>
  <a:fmtScheme name="Larissa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Fraunhofer Farbpalette">
    <a:dk1>
      <a:srgbClr val="000000"/>
    </a:dk1>
    <a:lt1>
      <a:srgbClr val="FFFFFF"/>
    </a:lt1>
    <a:dk2>
      <a:srgbClr val="179C7D"/>
    </a:dk2>
    <a:lt2>
      <a:srgbClr val="A8AFAF"/>
    </a:lt2>
    <a:accent1>
      <a:srgbClr val="EB6A0A"/>
    </a:accent1>
    <a:accent2>
      <a:srgbClr val="006E92"/>
    </a:accent2>
    <a:accent3>
      <a:srgbClr val="25BAE2"/>
    </a:accent3>
    <a:accent4>
      <a:srgbClr val="B1C800"/>
    </a:accent4>
    <a:accent5>
      <a:srgbClr val="FEEFD6"/>
    </a:accent5>
    <a:accent6>
      <a:srgbClr val="E1E3E3"/>
    </a:accent6>
    <a:hlink>
      <a:srgbClr val="25BAE2"/>
    </a:hlink>
    <a:folHlink>
      <a:srgbClr val="B1C800"/>
    </a:folHlink>
  </a:clrScheme>
  <a:fontScheme name="Bullets">
    <a:majorFont>
      <a:latin typeface="Frutiger LT Com 45 Light"/>
      <a:ea typeface=""/>
      <a:cs typeface=""/>
    </a:majorFont>
    <a:minorFont>
      <a:latin typeface="Frutiger LT Com 55 Roman"/>
      <a:ea typeface=""/>
      <a:cs typeface=""/>
    </a:minorFont>
  </a:fontScheme>
  <a:fmtScheme name="Larissa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Fraunhofer Farbpalette">
    <a:dk1>
      <a:srgbClr val="000000"/>
    </a:dk1>
    <a:lt1>
      <a:srgbClr val="FFFFFF"/>
    </a:lt1>
    <a:dk2>
      <a:srgbClr val="179C7D"/>
    </a:dk2>
    <a:lt2>
      <a:srgbClr val="A8AFAF"/>
    </a:lt2>
    <a:accent1>
      <a:srgbClr val="EB6A0A"/>
    </a:accent1>
    <a:accent2>
      <a:srgbClr val="006E92"/>
    </a:accent2>
    <a:accent3>
      <a:srgbClr val="25BAE2"/>
    </a:accent3>
    <a:accent4>
      <a:srgbClr val="B1C800"/>
    </a:accent4>
    <a:accent5>
      <a:srgbClr val="FEEFD6"/>
    </a:accent5>
    <a:accent6>
      <a:srgbClr val="E1E3E3"/>
    </a:accent6>
    <a:hlink>
      <a:srgbClr val="25BAE2"/>
    </a:hlink>
    <a:folHlink>
      <a:srgbClr val="B1C800"/>
    </a:folHlink>
  </a:clrScheme>
  <a:fontScheme name="Bullets">
    <a:majorFont>
      <a:latin typeface="Frutiger LT Com 45 Light"/>
      <a:ea typeface=""/>
      <a:cs typeface=""/>
    </a:majorFont>
    <a:minorFont>
      <a:latin typeface="Frutiger LT Com 55 Roman"/>
      <a:ea typeface=""/>
      <a:cs typeface=""/>
    </a:minorFont>
  </a:fontScheme>
  <a:fmtScheme name="Larissa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34099D0FC83F549B1B76AD18F819351" ma:contentTypeVersion="8" ma:contentTypeDescription="Ein neues Dokument erstellen." ma:contentTypeScope="" ma:versionID="6bd7da1b46cab0a564b5454aba8fb35d">
  <xsd:schema xmlns:xsd="http://www.w3.org/2001/XMLSchema" xmlns:xs="http://www.w3.org/2001/XMLSchema" xmlns:p="http://schemas.microsoft.com/office/2006/metadata/properties" xmlns:ns2="319fb4c0-2586-4d02-9b29-040aceb8db35" targetNamespace="http://schemas.microsoft.com/office/2006/metadata/properties" ma:root="true" ma:fieldsID="6c2a7756e6b72946e38ede05c5c72b32" ns2:_="">
    <xsd:import namespace="319fb4c0-2586-4d02-9b29-040aceb8db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9fb4c0-2586-4d02-9b29-040aceb8db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B41FF20-6364-4EC9-80D5-4AC1CF373C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19581A-2F23-4E02-8B98-977778B9A4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19fb4c0-2586-4d02-9b29-040aceb8db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AFD9745-12A2-4952-91A5-1BC1909FA88F}">
  <ds:schemaRefs>
    <ds:schemaRef ds:uri="http://schemas.microsoft.com/office/2006/documentManagement/types"/>
    <ds:schemaRef ds:uri="http://schemas.microsoft.com/sharepoint/v3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00_Master_Ges_de_16zu9</Template>
  <TotalTime>0</TotalTime>
  <Words>2226</Words>
  <Application>Microsoft Office PowerPoint</Application>
  <PresentationFormat>Benutzerdefiniert</PresentationFormat>
  <Paragraphs>442</Paragraphs>
  <Slides>37</Slides>
  <Notes>0</Notes>
  <HiddenSlides>12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37</vt:i4>
      </vt:variant>
    </vt:vector>
  </HeadingPairs>
  <TitlesOfParts>
    <vt:vector size="43" baseType="lpstr">
      <vt:lpstr>Arial</vt:lpstr>
      <vt:lpstr>Cambria Math</vt:lpstr>
      <vt:lpstr>Frutiger LT Com 45 Light</vt:lpstr>
      <vt:lpstr>Frutiger LT Com 55 Roman</vt:lpstr>
      <vt:lpstr>Wingdings</vt:lpstr>
      <vt:lpstr>Fraunhofer Master</vt:lpstr>
      <vt:lpstr>Analyse der elektrischen Signale zur Angriffserkennung in industriellen Systemen basierend auf maschinellem Lernen</vt:lpstr>
      <vt:lpstr>Inhalt</vt:lpstr>
      <vt:lpstr>Motivation</vt:lpstr>
      <vt:lpstr>Motivation</vt:lpstr>
      <vt:lpstr>Signal Acquisition and Anomalie Detection (SAAD) </vt:lpstr>
      <vt:lpstr>Signal Acquisition and Anomalie Detection (SAAD) </vt:lpstr>
      <vt:lpstr>Prozess</vt:lpstr>
      <vt:lpstr>Prozess</vt:lpstr>
      <vt:lpstr>Signalakquirierung und Hardware</vt:lpstr>
      <vt:lpstr>Signalakquirierung und Hardware</vt:lpstr>
      <vt:lpstr>Signalakquirierung und Hardware</vt:lpstr>
      <vt:lpstr>Signalanalyse</vt:lpstr>
      <vt:lpstr>Signalanalyse</vt:lpstr>
      <vt:lpstr>Signalanalysis</vt:lpstr>
      <vt:lpstr>Maschinelle Lernen</vt:lpstr>
      <vt:lpstr>Maschinelle Lernen</vt:lpstr>
      <vt:lpstr>Maschinelle Lernen</vt:lpstr>
      <vt:lpstr>Maschinelle Lernen</vt:lpstr>
      <vt:lpstr>Maschinelle Lernen</vt:lpstr>
      <vt:lpstr>Maschinelle Lernen</vt:lpstr>
      <vt:lpstr>Experiment</vt:lpstr>
      <vt:lpstr>Ergebnis</vt:lpstr>
      <vt:lpstr>Angriff</vt:lpstr>
      <vt:lpstr>Nächste Schritt</vt:lpstr>
      <vt:lpstr>PowerPoint-Präsentation</vt:lpstr>
      <vt:lpstr>PowerPoint-Präsentation</vt:lpstr>
      <vt:lpstr>Graphische Elemente Kästen, Pfeile, Verbindungen und Linien (Auswahl)</vt:lpstr>
      <vt:lpstr>Schrift Schriftschnitt, Größe, Anwendung</vt:lpstr>
      <vt:lpstr>Diagramme/Tabellen Hinweise zur Gestaltung/zum Umgang</vt:lpstr>
      <vt:lpstr>Diagramme/Tabellen Hinweise zur Gestaltung/zum Umgang</vt:lpstr>
      <vt:lpstr>Diagramme/Tabellen Balkendiagramm</vt:lpstr>
      <vt:lpstr>Diagramme/Tabellen Liniendiagramm, Tortendiagramm</vt:lpstr>
      <vt:lpstr>Diagramme/Tabellen Tabellen</vt:lpstr>
      <vt:lpstr>Diagramme Technische Hinweise (nur für Office 2010)</vt:lpstr>
      <vt:lpstr>Tabellen Technische Hinweise (nur für Office 2010)</vt:lpstr>
      <vt:lpstr>Farben – allgemeine Farbpalette</vt:lpstr>
      <vt:lpstr>Sonderzeichen – zum Kopieren</vt:lpstr>
    </vt:vector>
  </TitlesOfParts>
  <Company>Fraunhofer IOSB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Fraunhofer-Institut für Optronik,  Systemtechnik und Bildauswertung IOSB</dc:title>
  <dc:creator>Schnebel, Tanja</dc:creator>
  <cp:lastModifiedBy>Laly, Yorick</cp:lastModifiedBy>
  <cp:revision>257</cp:revision>
  <cp:lastPrinted>2011-04-27T07:57:31Z</cp:lastPrinted>
  <dcterms:created xsi:type="dcterms:W3CDTF">2018-03-03T12:22:15Z</dcterms:created>
  <dcterms:modified xsi:type="dcterms:W3CDTF">2021-04-20T09:48:31Z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HGvorlage">
    <vt:bool>true</vt:bool>
  </property>
  <property fmtid="{D5CDD505-2E9C-101B-9397-08002B2CF9AE}" pid="3" name="ContentTypeId">
    <vt:lpwstr>0x010100A34099D0FC83F549B1B76AD18F819351</vt:lpwstr>
  </property>
  <property fmtid="{D5CDD505-2E9C-101B-9397-08002B2CF9AE}" pid="4" name="klassifizierung">
    <vt:lpwstr>offen</vt:lpwstr>
  </property>
  <property fmtid="{D5CDD505-2E9C-101B-9397-08002B2CF9AE}" pid="5" name="hasChanged">
    <vt:bool>false</vt:bool>
  </property>
</Properties>
</file>